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2" r:id="rId6"/>
    <p:sldId id="263" r:id="rId7"/>
    <p:sldId id="264" r:id="rId8"/>
    <p:sldId id="265" r:id="rId9"/>
    <p:sldId id="266" r:id="rId10"/>
    <p:sldId id="267" r:id="rId11"/>
    <p:sldId id="261" r:id="rId12"/>
    <p:sldId id="270" r:id="rId13"/>
    <p:sldId id="268" r:id="rId14"/>
    <p:sldId id="269" r:id="rId15"/>
    <p:sldId id="271" r:id="rId16"/>
    <p:sldId id="272" r:id="rId17"/>
    <p:sldId id="27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8" autoAdjust="0"/>
    <p:restoredTop sz="94660"/>
  </p:normalViewPr>
  <p:slideViewPr>
    <p:cSldViewPr snapToGrid="0">
      <p:cViewPr varScale="1">
        <p:scale>
          <a:sx n="51" d="100"/>
          <a:sy n="51" d="100"/>
        </p:scale>
        <p:origin x="92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l-PL"/>
              <a:t>Kliknij, aby edytować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C2FE052B-D150-4AF7-837D-7E2647AC687E}" type="datetimeFigureOut">
              <a:rPr lang="pl-PL" smtClean="0"/>
              <a:t>28.08.2024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AB027E3-F3C7-41F8-AD9F-7F1C0A240ACB}" type="slidenum">
              <a:rPr lang="pl-PL" smtClean="0"/>
              <a:t>‹#›</a:t>
            </a:fld>
            <a:endParaRPr lang="pl-PL"/>
          </a:p>
        </p:txBody>
      </p:sp>
    </p:spTree>
    <p:extLst>
      <p:ext uri="{BB962C8B-B14F-4D97-AF65-F5344CB8AC3E}">
        <p14:creationId xmlns:p14="http://schemas.microsoft.com/office/powerpoint/2010/main" val="183050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C2FE052B-D150-4AF7-837D-7E2647AC687E}" type="datetimeFigureOut">
              <a:rPr lang="pl-PL" smtClean="0"/>
              <a:t>28.08.2024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AB027E3-F3C7-41F8-AD9F-7F1C0A240ACB}" type="slidenum">
              <a:rPr lang="pl-PL" smtClean="0"/>
              <a:t>‹#›</a:t>
            </a:fld>
            <a:endParaRPr lang="pl-PL"/>
          </a:p>
        </p:txBody>
      </p:sp>
    </p:spTree>
    <p:extLst>
      <p:ext uri="{BB962C8B-B14F-4D97-AF65-F5344CB8AC3E}">
        <p14:creationId xmlns:p14="http://schemas.microsoft.com/office/powerpoint/2010/main" val="2732479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C2FE052B-D150-4AF7-837D-7E2647AC687E}" type="datetimeFigureOut">
              <a:rPr lang="pl-PL" smtClean="0"/>
              <a:t>28.08.2024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AB027E3-F3C7-41F8-AD9F-7F1C0A240ACB}" type="slidenum">
              <a:rPr lang="pl-PL" smtClean="0"/>
              <a:t>‹#›</a:t>
            </a:fld>
            <a:endParaRPr lang="pl-P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81083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C2FE052B-D150-4AF7-837D-7E2647AC687E}" type="datetimeFigureOut">
              <a:rPr lang="pl-PL" smtClean="0"/>
              <a:t>28.08.2024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AB027E3-F3C7-41F8-AD9F-7F1C0A240ACB}" type="slidenum">
              <a:rPr lang="pl-PL" smtClean="0"/>
              <a:t>‹#›</a:t>
            </a:fld>
            <a:endParaRPr lang="pl-PL"/>
          </a:p>
        </p:txBody>
      </p:sp>
    </p:spTree>
    <p:extLst>
      <p:ext uri="{BB962C8B-B14F-4D97-AF65-F5344CB8AC3E}">
        <p14:creationId xmlns:p14="http://schemas.microsoft.com/office/powerpoint/2010/main" val="789931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C2FE052B-D150-4AF7-837D-7E2647AC687E}" type="datetimeFigureOut">
              <a:rPr lang="pl-PL" smtClean="0"/>
              <a:t>28.08.2024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AB027E3-F3C7-41F8-AD9F-7F1C0A240ACB}" type="slidenum">
              <a:rPr lang="pl-PL" smtClean="0"/>
              <a:t>‹#›</a:t>
            </a:fld>
            <a:endParaRPr lang="pl-P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58506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C2FE052B-D150-4AF7-837D-7E2647AC687E}" type="datetimeFigureOut">
              <a:rPr lang="pl-PL" smtClean="0"/>
              <a:t>28.08.2024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AB027E3-F3C7-41F8-AD9F-7F1C0A240ACB}" type="slidenum">
              <a:rPr lang="pl-PL" smtClean="0"/>
              <a:t>‹#›</a:t>
            </a:fld>
            <a:endParaRPr lang="pl-PL"/>
          </a:p>
        </p:txBody>
      </p:sp>
    </p:spTree>
    <p:extLst>
      <p:ext uri="{BB962C8B-B14F-4D97-AF65-F5344CB8AC3E}">
        <p14:creationId xmlns:p14="http://schemas.microsoft.com/office/powerpoint/2010/main" val="615174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C2FE052B-D150-4AF7-837D-7E2647AC687E}" type="datetimeFigureOut">
              <a:rPr lang="pl-PL" smtClean="0"/>
              <a:t>28.08.2024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AB027E3-F3C7-41F8-AD9F-7F1C0A240ACB}" type="slidenum">
              <a:rPr lang="pl-PL" smtClean="0"/>
              <a:t>‹#›</a:t>
            </a:fld>
            <a:endParaRPr lang="pl-PL"/>
          </a:p>
        </p:txBody>
      </p:sp>
    </p:spTree>
    <p:extLst>
      <p:ext uri="{BB962C8B-B14F-4D97-AF65-F5344CB8AC3E}">
        <p14:creationId xmlns:p14="http://schemas.microsoft.com/office/powerpoint/2010/main" val="42627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l-PL"/>
              <a:t>Kliknij, aby edytować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C2FE052B-D150-4AF7-837D-7E2647AC687E}" type="datetimeFigureOut">
              <a:rPr lang="pl-PL" smtClean="0"/>
              <a:t>28.08.2024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AB027E3-F3C7-41F8-AD9F-7F1C0A240ACB}" type="slidenum">
              <a:rPr lang="pl-PL" smtClean="0"/>
              <a:t>‹#›</a:t>
            </a:fld>
            <a:endParaRPr lang="pl-PL"/>
          </a:p>
        </p:txBody>
      </p:sp>
    </p:spTree>
    <p:extLst>
      <p:ext uri="{BB962C8B-B14F-4D97-AF65-F5344CB8AC3E}">
        <p14:creationId xmlns:p14="http://schemas.microsoft.com/office/powerpoint/2010/main" val="4067253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C2FE052B-D150-4AF7-837D-7E2647AC687E}" type="datetimeFigureOut">
              <a:rPr lang="pl-PL" smtClean="0"/>
              <a:t>28.08.2024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AB027E3-F3C7-41F8-AD9F-7F1C0A240ACB}" type="slidenum">
              <a:rPr lang="pl-PL" smtClean="0"/>
              <a:t>‹#›</a:t>
            </a:fld>
            <a:endParaRPr lang="pl-PL"/>
          </a:p>
        </p:txBody>
      </p:sp>
    </p:spTree>
    <p:extLst>
      <p:ext uri="{BB962C8B-B14F-4D97-AF65-F5344CB8AC3E}">
        <p14:creationId xmlns:p14="http://schemas.microsoft.com/office/powerpoint/2010/main" val="1864776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C2FE052B-D150-4AF7-837D-7E2647AC687E}" type="datetimeFigureOut">
              <a:rPr lang="pl-PL" smtClean="0"/>
              <a:t>28.08.2024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AB027E3-F3C7-41F8-AD9F-7F1C0A240ACB}" type="slidenum">
              <a:rPr lang="pl-PL" smtClean="0"/>
              <a:t>‹#›</a:t>
            </a:fld>
            <a:endParaRPr lang="pl-PL"/>
          </a:p>
        </p:txBody>
      </p:sp>
    </p:spTree>
    <p:extLst>
      <p:ext uri="{BB962C8B-B14F-4D97-AF65-F5344CB8AC3E}">
        <p14:creationId xmlns:p14="http://schemas.microsoft.com/office/powerpoint/2010/main" val="2090167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C2FE052B-D150-4AF7-837D-7E2647AC687E}" type="datetimeFigureOut">
              <a:rPr lang="pl-PL" smtClean="0"/>
              <a:t>28.08.2024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AB027E3-F3C7-41F8-AD9F-7F1C0A240ACB}" type="slidenum">
              <a:rPr lang="pl-PL" smtClean="0"/>
              <a:t>‹#›</a:t>
            </a:fld>
            <a:endParaRPr lang="pl-PL"/>
          </a:p>
        </p:txBody>
      </p:sp>
    </p:spTree>
    <p:extLst>
      <p:ext uri="{BB962C8B-B14F-4D97-AF65-F5344CB8AC3E}">
        <p14:creationId xmlns:p14="http://schemas.microsoft.com/office/powerpoint/2010/main" val="191406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C2FE052B-D150-4AF7-837D-7E2647AC687E}" type="datetimeFigureOut">
              <a:rPr lang="pl-PL" smtClean="0"/>
              <a:t>28.08.2024</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FAB027E3-F3C7-41F8-AD9F-7F1C0A240ACB}" type="slidenum">
              <a:rPr lang="pl-PL" smtClean="0"/>
              <a:t>‹#›</a:t>
            </a:fld>
            <a:endParaRPr lang="pl-PL"/>
          </a:p>
        </p:txBody>
      </p:sp>
    </p:spTree>
    <p:extLst>
      <p:ext uri="{BB962C8B-B14F-4D97-AF65-F5344CB8AC3E}">
        <p14:creationId xmlns:p14="http://schemas.microsoft.com/office/powerpoint/2010/main" val="3984875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C2FE052B-D150-4AF7-837D-7E2647AC687E}" type="datetimeFigureOut">
              <a:rPr lang="pl-PL" smtClean="0"/>
              <a:t>28.08.2024</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FAB027E3-F3C7-41F8-AD9F-7F1C0A240ACB}" type="slidenum">
              <a:rPr lang="pl-PL" smtClean="0"/>
              <a:t>‹#›</a:t>
            </a:fld>
            <a:endParaRPr lang="pl-PL"/>
          </a:p>
        </p:txBody>
      </p:sp>
    </p:spTree>
    <p:extLst>
      <p:ext uri="{BB962C8B-B14F-4D97-AF65-F5344CB8AC3E}">
        <p14:creationId xmlns:p14="http://schemas.microsoft.com/office/powerpoint/2010/main" val="105259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FE052B-D150-4AF7-837D-7E2647AC687E}" type="datetimeFigureOut">
              <a:rPr lang="pl-PL" smtClean="0"/>
              <a:t>28.08.2024</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FAB027E3-F3C7-41F8-AD9F-7F1C0A240ACB}" type="slidenum">
              <a:rPr lang="pl-PL" smtClean="0"/>
              <a:t>‹#›</a:t>
            </a:fld>
            <a:endParaRPr lang="pl-PL"/>
          </a:p>
        </p:txBody>
      </p:sp>
    </p:spTree>
    <p:extLst>
      <p:ext uri="{BB962C8B-B14F-4D97-AF65-F5344CB8AC3E}">
        <p14:creationId xmlns:p14="http://schemas.microsoft.com/office/powerpoint/2010/main" val="2891518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l-PL"/>
              <a:t>Kliknij, aby edytować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C2FE052B-D150-4AF7-837D-7E2647AC687E}" type="datetimeFigureOut">
              <a:rPr lang="pl-PL" smtClean="0"/>
              <a:t>28.08.2024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AB027E3-F3C7-41F8-AD9F-7F1C0A240ACB}" type="slidenum">
              <a:rPr lang="pl-PL" smtClean="0"/>
              <a:t>‹#›</a:t>
            </a:fld>
            <a:endParaRPr lang="pl-PL"/>
          </a:p>
        </p:txBody>
      </p:sp>
    </p:spTree>
    <p:extLst>
      <p:ext uri="{BB962C8B-B14F-4D97-AF65-F5344CB8AC3E}">
        <p14:creationId xmlns:p14="http://schemas.microsoft.com/office/powerpoint/2010/main" val="1468044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C2FE052B-D150-4AF7-837D-7E2647AC687E}" type="datetimeFigureOut">
              <a:rPr lang="pl-PL" smtClean="0"/>
              <a:t>28.08.2024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AB027E3-F3C7-41F8-AD9F-7F1C0A240ACB}" type="slidenum">
              <a:rPr lang="pl-PL" smtClean="0"/>
              <a:t>‹#›</a:t>
            </a:fld>
            <a:endParaRPr lang="pl-PL"/>
          </a:p>
        </p:txBody>
      </p:sp>
    </p:spTree>
    <p:extLst>
      <p:ext uri="{BB962C8B-B14F-4D97-AF65-F5344CB8AC3E}">
        <p14:creationId xmlns:p14="http://schemas.microsoft.com/office/powerpoint/2010/main" val="2411397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2FE052B-D150-4AF7-837D-7E2647AC687E}" type="datetimeFigureOut">
              <a:rPr lang="pl-PL" smtClean="0"/>
              <a:t>28.08.2024</a:t>
            </a:fld>
            <a:endParaRPr lang="pl-P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AB027E3-F3C7-41F8-AD9F-7F1C0A240ACB}" type="slidenum">
              <a:rPr lang="pl-PL" smtClean="0"/>
              <a:t>‹#›</a:t>
            </a:fld>
            <a:endParaRPr lang="pl-PL"/>
          </a:p>
        </p:txBody>
      </p:sp>
    </p:spTree>
    <p:extLst>
      <p:ext uri="{BB962C8B-B14F-4D97-AF65-F5344CB8AC3E}">
        <p14:creationId xmlns:p14="http://schemas.microsoft.com/office/powerpoint/2010/main" val="2897848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D29C665-4963-54C7-7DA9-1646D8DB6E3D}"/>
              </a:ext>
            </a:extLst>
          </p:cNvPr>
          <p:cNvSpPr>
            <a:spLocks noGrp="1"/>
          </p:cNvSpPr>
          <p:nvPr>
            <p:ph type="ctrTitle"/>
          </p:nvPr>
        </p:nvSpPr>
        <p:spPr/>
        <p:txBody>
          <a:bodyPr/>
          <a:lstStyle/>
          <a:p>
            <a:endParaRPr lang="pl-PL" dirty="0"/>
          </a:p>
        </p:txBody>
      </p:sp>
      <p:sp>
        <p:nvSpPr>
          <p:cNvPr id="3" name="Podtytuł 2">
            <a:extLst>
              <a:ext uri="{FF2B5EF4-FFF2-40B4-BE49-F238E27FC236}">
                <a16:creationId xmlns:a16="http://schemas.microsoft.com/office/drawing/2014/main" id="{10036AD8-D2CF-68E2-67DE-215D322C3A3A}"/>
              </a:ext>
            </a:extLst>
          </p:cNvPr>
          <p:cNvSpPr>
            <a:spLocks noGrp="1"/>
          </p:cNvSpPr>
          <p:nvPr>
            <p:ph type="subTitle" idx="1"/>
          </p:nvPr>
        </p:nvSpPr>
        <p:spPr>
          <a:xfrm>
            <a:off x="1507067" y="4050833"/>
            <a:ext cx="7549847" cy="1348481"/>
          </a:xfrm>
        </p:spPr>
        <p:txBody>
          <a:bodyPr>
            <a:noAutofit/>
          </a:bodyPr>
          <a:lstStyle/>
          <a:p>
            <a:pPr algn="ctr"/>
            <a:r>
              <a:rPr lang="pl-PL" sz="2800" b="1" dirty="0">
                <a:solidFill>
                  <a:srgbClr val="00B050"/>
                </a:solidFill>
                <a:latin typeface="Times New Roman" panose="02020603050405020304" pitchFamily="18" charset="0"/>
                <a:cs typeface="Times New Roman" panose="02020603050405020304" pitchFamily="18" charset="0"/>
              </a:rPr>
              <a:t>„Powiat Lidzbarski atrakcją dla turystów”                     </a:t>
            </a:r>
            <a:r>
              <a:rPr lang="pl-PL" sz="2000" dirty="0">
                <a:latin typeface="Times New Roman" panose="02020603050405020304" pitchFamily="18" charset="0"/>
                <a:cs typeface="Times New Roman" panose="02020603050405020304" pitchFamily="18" charset="0"/>
              </a:rPr>
              <a:t>projekt współfinansowany ze środków Powiatu Lidzbarskiego z siedzibą w Lidzbarku Warmińskim na podstawie umowy                                     nr OKP.524.5.2.2024 z dnia 26.03.2024</a:t>
            </a:r>
          </a:p>
        </p:txBody>
      </p:sp>
      <p:pic>
        <p:nvPicPr>
          <p:cNvPr id="4" name="Obraz 3">
            <a:extLst>
              <a:ext uri="{FF2B5EF4-FFF2-40B4-BE49-F238E27FC236}">
                <a16:creationId xmlns:a16="http://schemas.microsoft.com/office/drawing/2014/main" id="{353AC348-0967-F57A-D9E9-98B041886EEE}"/>
              </a:ext>
            </a:extLst>
          </p:cNvPr>
          <p:cNvPicPr>
            <a:picLocks noChangeAspect="1"/>
          </p:cNvPicPr>
          <p:nvPr/>
        </p:nvPicPr>
        <p:blipFill>
          <a:blip r:embed="rId2"/>
          <a:stretch>
            <a:fillRect/>
          </a:stretch>
        </p:blipFill>
        <p:spPr>
          <a:xfrm>
            <a:off x="1864086" y="2011298"/>
            <a:ext cx="1689625" cy="1646302"/>
          </a:xfrm>
          <a:prstGeom prst="rect">
            <a:avLst/>
          </a:prstGeom>
        </p:spPr>
      </p:pic>
      <p:pic>
        <p:nvPicPr>
          <p:cNvPr id="5" name="Obraz 4">
            <a:extLst>
              <a:ext uri="{FF2B5EF4-FFF2-40B4-BE49-F238E27FC236}">
                <a16:creationId xmlns:a16="http://schemas.microsoft.com/office/drawing/2014/main" id="{6C5375A5-9514-9C4B-BB05-9BD2B5A8EC51}"/>
              </a:ext>
            </a:extLst>
          </p:cNvPr>
          <p:cNvPicPr>
            <a:picLocks noChangeAspect="1"/>
          </p:cNvPicPr>
          <p:nvPr/>
        </p:nvPicPr>
        <p:blipFill>
          <a:blip r:embed="rId3"/>
          <a:stretch>
            <a:fillRect/>
          </a:stretch>
        </p:blipFill>
        <p:spPr>
          <a:xfrm>
            <a:off x="6096001" y="2085222"/>
            <a:ext cx="1524000" cy="1830604"/>
          </a:xfrm>
          <a:prstGeom prst="rect">
            <a:avLst/>
          </a:prstGeom>
        </p:spPr>
      </p:pic>
    </p:spTree>
    <p:extLst>
      <p:ext uri="{BB962C8B-B14F-4D97-AF65-F5344CB8AC3E}">
        <p14:creationId xmlns:p14="http://schemas.microsoft.com/office/powerpoint/2010/main" val="3548664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56F4D8-0185-4D9F-C194-4F6411DD76DD}"/>
              </a:ext>
            </a:extLst>
          </p:cNvPr>
          <p:cNvSpPr>
            <a:spLocks noGrp="1"/>
          </p:cNvSpPr>
          <p:nvPr>
            <p:ph type="title"/>
          </p:nvPr>
        </p:nvSpPr>
        <p:spPr/>
        <p:txBody>
          <a:bodyPr/>
          <a:lstStyle/>
          <a:p>
            <a:r>
              <a:rPr lang="pl-PL" dirty="0"/>
              <a:t>Oranżeria kultury</a:t>
            </a:r>
          </a:p>
        </p:txBody>
      </p:sp>
      <p:pic>
        <p:nvPicPr>
          <p:cNvPr id="5" name="Symbol zastępczy zawartości 4">
            <a:extLst>
              <a:ext uri="{FF2B5EF4-FFF2-40B4-BE49-F238E27FC236}">
                <a16:creationId xmlns:a16="http://schemas.microsoft.com/office/drawing/2014/main" id="{280C8675-A563-3517-695E-741E273B1124}"/>
              </a:ext>
            </a:extLst>
          </p:cNvPr>
          <p:cNvPicPr>
            <a:picLocks noGrp="1" noChangeAspect="1"/>
          </p:cNvPicPr>
          <p:nvPr>
            <p:ph sz="half" idx="1"/>
          </p:nvPr>
        </p:nvPicPr>
        <p:blipFill>
          <a:blip r:embed="rId2"/>
          <a:stretch>
            <a:fillRect/>
          </a:stretch>
        </p:blipFill>
        <p:spPr>
          <a:xfrm>
            <a:off x="611713" y="2044474"/>
            <a:ext cx="2306283" cy="3079069"/>
          </a:xfrm>
          <a:prstGeom prst="rect">
            <a:avLst/>
          </a:prstGeom>
        </p:spPr>
      </p:pic>
      <p:sp>
        <p:nvSpPr>
          <p:cNvPr id="4" name="Symbol zastępczy zawartości 3">
            <a:extLst>
              <a:ext uri="{FF2B5EF4-FFF2-40B4-BE49-F238E27FC236}">
                <a16:creationId xmlns:a16="http://schemas.microsoft.com/office/drawing/2014/main" id="{DE032070-604D-6F2A-EB32-FCCBDF17F2A9}"/>
              </a:ext>
            </a:extLst>
          </p:cNvPr>
          <p:cNvSpPr>
            <a:spLocks noGrp="1"/>
          </p:cNvSpPr>
          <p:nvPr>
            <p:ph sz="half" idx="2"/>
          </p:nvPr>
        </p:nvSpPr>
        <p:spPr>
          <a:xfrm>
            <a:off x="5089970" y="1930401"/>
            <a:ext cx="4184034" cy="4341150"/>
          </a:xfrm>
        </p:spPr>
        <p:txBody>
          <a:bodyPr>
            <a:noAutofit/>
          </a:bodyPr>
          <a:lstStyle/>
          <a:p>
            <a:r>
              <a:rPr lang="pl-PL" sz="2300" dirty="0">
                <a:latin typeface="Times New Roman" panose="02020603050405020304" pitchFamily="18" charset="0"/>
                <a:cs typeface="Times New Roman" panose="02020603050405020304" pitchFamily="18" charset="0"/>
              </a:rPr>
              <a:t>Zabytkowy pałac z XVI wieku.  Pełnił on rolę letniej rezydencji biskupów warmińskich. Uległ zniszczeniu w czasach wojen szwedzkich. Sam budynek zbudowany został dla biskupa Teodora Andrzeja Potockiego, jednak to Ignacy Krasicki nadał mu ostateczny kształt, przeprowadzając rozbudowę w 1790 roku.</a:t>
            </a:r>
          </a:p>
        </p:txBody>
      </p:sp>
      <p:pic>
        <p:nvPicPr>
          <p:cNvPr id="6" name="Obraz 5">
            <a:extLst>
              <a:ext uri="{FF2B5EF4-FFF2-40B4-BE49-F238E27FC236}">
                <a16:creationId xmlns:a16="http://schemas.microsoft.com/office/drawing/2014/main" id="{CD9DF638-FA6B-1107-F664-8E8EB4CBB078}"/>
              </a:ext>
            </a:extLst>
          </p:cNvPr>
          <p:cNvPicPr>
            <a:picLocks noChangeAspect="1"/>
          </p:cNvPicPr>
          <p:nvPr/>
        </p:nvPicPr>
        <p:blipFill>
          <a:blip r:embed="rId3"/>
          <a:stretch>
            <a:fillRect/>
          </a:stretch>
        </p:blipFill>
        <p:spPr>
          <a:xfrm>
            <a:off x="1488613" y="4441371"/>
            <a:ext cx="3601357" cy="1830180"/>
          </a:xfrm>
          <a:prstGeom prst="rect">
            <a:avLst/>
          </a:prstGeom>
        </p:spPr>
      </p:pic>
    </p:spTree>
    <p:extLst>
      <p:ext uri="{BB962C8B-B14F-4D97-AF65-F5344CB8AC3E}">
        <p14:creationId xmlns:p14="http://schemas.microsoft.com/office/powerpoint/2010/main" val="1835303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44D620-461E-EF82-F8B6-883A6B0232A6}"/>
              </a:ext>
            </a:extLst>
          </p:cNvPr>
          <p:cNvSpPr>
            <a:spLocks noGrp="1"/>
          </p:cNvSpPr>
          <p:nvPr>
            <p:ph type="title"/>
          </p:nvPr>
        </p:nvSpPr>
        <p:spPr/>
        <p:txBody>
          <a:bodyPr/>
          <a:lstStyle/>
          <a:p>
            <a:r>
              <a:rPr lang="pl-PL" dirty="0"/>
              <a:t>Bulwar nad Łyną</a:t>
            </a:r>
          </a:p>
        </p:txBody>
      </p:sp>
      <p:pic>
        <p:nvPicPr>
          <p:cNvPr id="5" name="Symbol zastępczy zawartości 4">
            <a:extLst>
              <a:ext uri="{FF2B5EF4-FFF2-40B4-BE49-F238E27FC236}">
                <a16:creationId xmlns:a16="http://schemas.microsoft.com/office/drawing/2014/main" id="{3504293A-D5B8-2CD3-0D64-05BF77607D22}"/>
              </a:ext>
            </a:extLst>
          </p:cNvPr>
          <p:cNvPicPr>
            <a:picLocks noGrp="1" noChangeAspect="1"/>
          </p:cNvPicPr>
          <p:nvPr>
            <p:ph sz="half" idx="1"/>
          </p:nvPr>
        </p:nvPicPr>
        <p:blipFill>
          <a:blip r:embed="rId2"/>
          <a:stretch>
            <a:fillRect/>
          </a:stretch>
        </p:blipFill>
        <p:spPr>
          <a:xfrm>
            <a:off x="1921216" y="4100975"/>
            <a:ext cx="2857500" cy="2143125"/>
          </a:xfrm>
          <a:prstGeom prst="rect">
            <a:avLst/>
          </a:prstGeom>
        </p:spPr>
      </p:pic>
      <p:sp>
        <p:nvSpPr>
          <p:cNvPr id="4" name="Symbol zastępczy zawartości 3">
            <a:extLst>
              <a:ext uri="{FF2B5EF4-FFF2-40B4-BE49-F238E27FC236}">
                <a16:creationId xmlns:a16="http://schemas.microsoft.com/office/drawing/2014/main" id="{BDF4DD37-CFF2-B66F-F8D3-FD5ECBEA526A}"/>
              </a:ext>
            </a:extLst>
          </p:cNvPr>
          <p:cNvSpPr>
            <a:spLocks noGrp="1"/>
          </p:cNvSpPr>
          <p:nvPr>
            <p:ph sz="half" idx="2"/>
          </p:nvPr>
        </p:nvSpPr>
        <p:spPr>
          <a:xfrm>
            <a:off x="5089970" y="1685463"/>
            <a:ext cx="4184034" cy="4558638"/>
          </a:xfrm>
        </p:spPr>
        <p:txBody>
          <a:bodyPr>
            <a:noAutofit/>
          </a:bodyPr>
          <a:lstStyle/>
          <a:p>
            <a:r>
              <a:rPr lang="pl-PL" b="1" dirty="0">
                <a:latin typeface="Times New Roman" panose="02020603050405020304" pitchFamily="18" charset="0"/>
                <a:cs typeface="Times New Roman" panose="02020603050405020304" pitchFamily="18" charset="0"/>
              </a:rPr>
              <a:t>Bulwar nad Łyną łączący dwa mosty nad rzeką Łyną od ul. Olsztyńskiej do mostu na ul. Kopernika.</a:t>
            </a:r>
          </a:p>
          <a:p>
            <a:r>
              <a:rPr lang="pl-PL" dirty="0">
                <a:latin typeface="Times New Roman" panose="02020603050405020304" pitchFamily="18" charset="0"/>
                <a:cs typeface="Times New Roman" panose="02020603050405020304" pitchFamily="18" charset="0"/>
              </a:rPr>
              <a:t>Miejsce, to ma charakter wypoczynkowy. Na całym obszarze znajdują się: ścieżki piesze i rowerowe, plac zabaw, fontanna, siłownia zewnętrzna oraz specjalnie zorganizowana przestrzeń zielona. Tablice informacyjne oraz trzy figury postaci związanych z Lidzbarkiem (biskupa Ignacego Krasickiego, Mikołaja Kopernika i Napoleona Bonaparte). Ważnym elementem  jest scena wraz z widownią. </a:t>
            </a:r>
          </a:p>
        </p:txBody>
      </p:sp>
      <p:pic>
        <p:nvPicPr>
          <p:cNvPr id="6" name="Obraz 5">
            <a:extLst>
              <a:ext uri="{FF2B5EF4-FFF2-40B4-BE49-F238E27FC236}">
                <a16:creationId xmlns:a16="http://schemas.microsoft.com/office/drawing/2014/main" id="{D32F07B4-4044-1DE5-C61B-7E1B5DEA15A0}"/>
              </a:ext>
            </a:extLst>
          </p:cNvPr>
          <p:cNvPicPr>
            <a:picLocks noChangeAspect="1"/>
          </p:cNvPicPr>
          <p:nvPr/>
        </p:nvPicPr>
        <p:blipFill>
          <a:blip r:embed="rId3"/>
          <a:stretch>
            <a:fillRect/>
          </a:stretch>
        </p:blipFill>
        <p:spPr>
          <a:xfrm>
            <a:off x="908049" y="1685462"/>
            <a:ext cx="3402693" cy="2784938"/>
          </a:xfrm>
          <a:prstGeom prst="rect">
            <a:avLst/>
          </a:prstGeom>
        </p:spPr>
      </p:pic>
    </p:spTree>
    <p:extLst>
      <p:ext uri="{BB962C8B-B14F-4D97-AF65-F5344CB8AC3E}">
        <p14:creationId xmlns:p14="http://schemas.microsoft.com/office/powerpoint/2010/main" val="3897092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C3A1174-7B24-84F6-0F3D-A1D5C32A067F}"/>
              </a:ext>
            </a:extLst>
          </p:cNvPr>
          <p:cNvSpPr>
            <a:spLocks noGrp="1"/>
          </p:cNvSpPr>
          <p:nvPr>
            <p:ph type="title"/>
          </p:nvPr>
        </p:nvSpPr>
        <p:spPr/>
        <p:txBody>
          <a:bodyPr/>
          <a:lstStyle/>
          <a:p>
            <a:r>
              <a:rPr lang="pl-PL" dirty="0"/>
              <a:t>Park linowy</a:t>
            </a:r>
          </a:p>
        </p:txBody>
      </p:sp>
      <p:pic>
        <p:nvPicPr>
          <p:cNvPr id="5" name="Symbol zastępczy zawartości 4">
            <a:extLst>
              <a:ext uri="{FF2B5EF4-FFF2-40B4-BE49-F238E27FC236}">
                <a16:creationId xmlns:a16="http://schemas.microsoft.com/office/drawing/2014/main" id="{D8B7E458-F92B-ED53-3152-DC61A264CA70}"/>
              </a:ext>
            </a:extLst>
          </p:cNvPr>
          <p:cNvPicPr>
            <a:picLocks noGrp="1" noChangeAspect="1"/>
          </p:cNvPicPr>
          <p:nvPr>
            <p:ph sz="half" idx="1"/>
          </p:nvPr>
        </p:nvPicPr>
        <p:blipFill>
          <a:blip r:embed="rId2"/>
          <a:stretch>
            <a:fillRect/>
          </a:stretch>
        </p:blipFill>
        <p:spPr>
          <a:xfrm>
            <a:off x="376501" y="1930399"/>
            <a:ext cx="3223042" cy="1763123"/>
          </a:xfrm>
          <a:prstGeom prst="rect">
            <a:avLst/>
          </a:prstGeom>
        </p:spPr>
      </p:pic>
      <p:sp>
        <p:nvSpPr>
          <p:cNvPr id="4" name="Symbol zastępczy zawartości 3">
            <a:extLst>
              <a:ext uri="{FF2B5EF4-FFF2-40B4-BE49-F238E27FC236}">
                <a16:creationId xmlns:a16="http://schemas.microsoft.com/office/drawing/2014/main" id="{ECB5B844-1CB3-5F9D-DEDD-9D9A52EA3C2A}"/>
              </a:ext>
            </a:extLst>
          </p:cNvPr>
          <p:cNvSpPr>
            <a:spLocks noGrp="1"/>
          </p:cNvSpPr>
          <p:nvPr>
            <p:ph sz="half" idx="2"/>
          </p:nvPr>
        </p:nvSpPr>
        <p:spPr>
          <a:xfrm>
            <a:off x="5089970" y="1930399"/>
            <a:ext cx="4184034" cy="4110963"/>
          </a:xfrm>
        </p:spPr>
        <p:txBody>
          <a:bodyPr>
            <a:noAutofit/>
          </a:bodyPr>
          <a:lstStyle/>
          <a:p>
            <a:r>
              <a:rPr lang="pl-PL" sz="2000" b="1" dirty="0">
                <a:latin typeface="Times New Roman" panose="02020603050405020304" pitchFamily="18" charset="0"/>
                <a:cs typeface="Times New Roman" panose="02020603050405020304" pitchFamily="18" charset="0"/>
              </a:rPr>
              <a:t>Park linowy </a:t>
            </a:r>
            <a:r>
              <a:rPr lang="pl-PL" sz="2000" dirty="0">
                <a:latin typeface="Times New Roman" panose="02020603050405020304" pitchFamily="18" charset="0"/>
                <a:cs typeface="Times New Roman" panose="02020603050405020304" pitchFamily="18" charset="0"/>
              </a:rPr>
              <a:t>jest to konstrukcja linowa zamontowana na drzewach lub palach, służy do bezpiecznej zabawy na wysokości. Można śmiało powiedzieć, że jest to najbezpieczniejsze uprawianie rekreacji ruchowej zbliżonej do alpinizmu. Na przeszkodach parku linowego bawić się mogą wszyscy. Parki linowe zapewniają niezapomniane wrażenia, adrenalinę i wysiłek na świeżym powietrzu. </a:t>
            </a:r>
          </a:p>
        </p:txBody>
      </p:sp>
      <p:pic>
        <p:nvPicPr>
          <p:cNvPr id="6" name="Obraz 5">
            <a:extLst>
              <a:ext uri="{FF2B5EF4-FFF2-40B4-BE49-F238E27FC236}">
                <a16:creationId xmlns:a16="http://schemas.microsoft.com/office/drawing/2014/main" id="{EB315ED1-4DA5-44D5-2EEF-C354CCA4534F}"/>
              </a:ext>
            </a:extLst>
          </p:cNvPr>
          <p:cNvPicPr>
            <a:picLocks noChangeAspect="1"/>
          </p:cNvPicPr>
          <p:nvPr/>
        </p:nvPicPr>
        <p:blipFill>
          <a:blip r:embed="rId3"/>
          <a:stretch>
            <a:fillRect/>
          </a:stretch>
        </p:blipFill>
        <p:spPr>
          <a:xfrm>
            <a:off x="841829" y="3693523"/>
            <a:ext cx="3817257" cy="2509973"/>
          </a:xfrm>
          <a:prstGeom prst="rect">
            <a:avLst/>
          </a:prstGeom>
        </p:spPr>
      </p:pic>
    </p:spTree>
    <p:extLst>
      <p:ext uri="{BB962C8B-B14F-4D97-AF65-F5344CB8AC3E}">
        <p14:creationId xmlns:p14="http://schemas.microsoft.com/office/powerpoint/2010/main" val="3432518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BD3C4E0-3599-A5C0-56E3-D2C2F82B2667}"/>
              </a:ext>
            </a:extLst>
          </p:cNvPr>
          <p:cNvSpPr>
            <a:spLocks noGrp="1"/>
          </p:cNvSpPr>
          <p:nvPr>
            <p:ph type="title"/>
          </p:nvPr>
        </p:nvSpPr>
        <p:spPr/>
        <p:txBody>
          <a:bodyPr/>
          <a:lstStyle/>
          <a:p>
            <a:r>
              <a:rPr lang="pl-PL" dirty="0"/>
              <a:t>Szlak kajakowy- rzeka </a:t>
            </a:r>
            <a:r>
              <a:rPr lang="pl-PL" dirty="0" err="1"/>
              <a:t>Symsarna</a:t>
            </a:r>
            <a:endParaRPr lang="pl-PL" dirty="0"/>
          </a:p>
        </p:txBody>
      </p:sp>
      <p:pic>
        <p:nvPicPr>
          <p:cNvPr id="5" name="Symbol zastępczy zawartości 4">
            <a:extLst>
              <a:ext uri="{FF2B5EF4-FFF2-40B4-BE49-F238E27FC236}">
                <a16:creationId xmlns:a16="http://schemas.microsoft.com/office/drawing/2014/main" id="{F68008C2-958B-AE1F-9E5D-4F0E9EF75EB5}"/>
              </a:ext>
            </a:extLst>
          </p:cNvPr>
          <p:cNvPicPr>
            <a:picLocks noGrp="1" noChangeAspect="1"/>
          </p:cNvPicPr>
          <p:nvPr>
            <p:ph sz="half" idx="1"/>
          </p:nvPr>
        </p:nvPicPr>
        <p:blipFill>
          <a:blip r:embed="rId2"/>
          <a:stretch>
            <a:fillRect/>
          </a:stretch>
        </p:blipFill>
        <p:spPr>
          <a:xfrm>
            <a:off x="642249" y="1740622"/>
            <a:ext cx="2820080" cy="2115060"/>
          </a:xfrm>
          <a:prstGeom prst="rect">
            <a:avLst/>
          </a:prstGeom>
        </p:spPr>
      </p:pic>
      <p:sp>
        <p:nvSpPr>
          <p:cNvPr id="4" name="Symbol zastępczy zawartości 3">
            <a:extLst>
              <a:ext uri="{FF2B5EF4-FFF2-40B4-BE49-F238E27FC236}">
                <a16:creationId xmlns:a16="http://schemas.microsoft.com/office/drawing/2014/main" id="{949EA474-67DD-E209-509F-C6F885C5774B}"/>
              </a:ext>
            </a:extLst>
          </p:cNvPr>
          <p:cNvSpPr>
            <a:spLocks noGrp="1"/>
          </p:cNvSpPr>
          <p:nvPr>
            <p:ph sz="half" idx="2"/>
          </p:nvPr>
        </p:nvSpPr>
        <p:spPr>
          <a:xfrm>
            <a:off x="5089970" y="1930400"/>
            <a:ext cx="4184034" cy="4317999"/>
          </a:xfrm>
        </p:spPr>
        <p:txBody>
          <a:bodyPr>
            <a:noAutofit/>
          </a:bodyPr>
          <a:lstStyle/>
          <a:p>
            <a:r>
              <a:rPr lang="pl-PL" sz="2400" dirty="0">
                <a:latin typeface="Times New Roman" panose="02020603050405020304" pitchFamily="18" charset="0"/>
                <a:cs typeface="Times New Roman" panose="02020603050405020304" pitchFamily="18" charset="0"/>
              </a:rPr>
              <a:t>Niewielka rzeka, na pewnych odcinkach płynie spokojnie, na innych (zwłaszcza w dolnym biegu) ma duży spadek, płynie w głębokim wąwozie, częste są bystrza i zwalone drzewa. Łatwiej pokonywać ją krótkimi górskimi kajakami. </a:t>
            </a:r>
          </a:p>
          <a:p>
            <a:r>
              <a:rPr lang="pl-PL" sz="2400" dirty="0">
                <a:latin typeface="Times New Roman" panose="02020603050405020304" pitchFamily="18" charset="0"/>
                <a:cs typeface="Times New Roman" panose="02020603050405020304" pitchFamily="18" charset="0"/>
              </a:rPr>
              <a:t>Tereny przez które płynie, są bardzo malownicze.</a:t>
            </a:r>
          </a:p>
        </p:txBody>
      </p:sp>
      <p:pic>
        <p:nvPicPr>
          <p:cNvPr id="6" name="Obraz 5">
            <a:extLst>
              <a:ext uri="{FF2B5EF4-FFF2-40B4-BE49-F238E27FC236}">
                <a16:creationId xmlns:a16="http://schemas.microsoft.com/office/drawing/2014/main" id="{CC24FA70-897C-B6F5-B55D-51FE434C64C0}"/>
              </a:ext>
            </a:extLst>
          </p:cNvPr>
          <p:cNvPicPr>
            <a:picLocks noChangeAspect="1"/>
          </p:cNvPicPr>
          <p:nvPr/>
        </p:nvPicPr>
        <p:blipFill>
          <a:blip r:embed="rId3"/>
          <a:stretch>
            <a:fillRect/>
          </a:stretch>
        </p:blipFill>
        <p:spPr>
          <a:xfrm>
            <a:off x="1422400" y="3570514"/>
            <a:ext cx="3667570" cy="2677885"/>
          </a:xfrm>
          <a:prstGeom prst="rect">
            <a:avLst/>
          </a:prstGeom>
        </p:spPr>
      </p:pic>
    </p:spTree>
    <p:extLst>
      <p:ext uri="{BB962C8B-B14F-4D97-AF65-F5344CB8AC3E}">
        <p14:creationId xmlns:p14="http://schemas.microsoft.com/office/powerpoint/2010/main" val="3914918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454961A-7950-1B8E-297C-431B523F8ABE}"/>
              </a:ext>
            </a:extLst>
          </p:cNvPr>
          <p:cNvSpPr>
            <a:spLocks noGrp="1"/>
          </p:cNvSpPr>
          <p:nvPr>
            <p:ph type="title"/>
          </p:nvPr>
        </p:nvSpPr>
        <p:spPr/>
        <p:txBody>
          <a:bodyPr/>
          <a:lstStyle/>
          <a:p>
            <a:r>
              <a:rPr lang="pl-PL" dirty="0"/>
              <a:t>Szlak kajakowy- rzeka Łyna</a:t>
            </a:r>
          </a:p>
        </p:txBody>
      </p:sp>
      <p:pic>
        <p:nvPicPr>
          <p:cNvPr id="5" name="Symbol zastępczy zawartości 4">
            <a:extLst>
              <a:ext uri="{FF2B5EF4-FFF2-40B4-BE49-F238E27FC236}">
                <a16:creationId xmlns:a16="http://schemas.microsoft.com/office/drawing/2014/main" id="{EC59D7DD-586D-77B5-1F61-2A193E9AE302}"/>
              </a:ext>
            </a:extLst>
          </p:cNvPr>
          <p:cNvPicPr>
            <a:picLocks noGrp="1" noChangeAspect="1"/>
          </p:cNvPicPr>
          <p:nvPr>
            <p:ph sz="half" idx="1"/>
          </p:nvPr>
        </p:nvPicPr>
        <p:blipFill>
          <a:blip r:embed="rId2"/>
          <a:stretch>
            <a:fillRect/>
          </a:stretch>
        </p:blipFill>
        <p:spPr>
          <a:xfrm>
            <a:off x="677334" y="2160589"/>
            <a:ext cx="3516766" cy="2255743"/>
          </a:xfrm>
          <a:prstGeom prst="rect">
            <a:avLst/>
          </a:prstGeom>
        </p:spPr>
      </p:pic>
      <p:sp>
        <p:nvSpPr>
          <p:cNvPr id="4" name="Symbol zastępczy zawartości 3">
            <a:extLst>
              <a:ext uri="{FF2B5EF4-FFF2-40B4-BE49-F238E27FC236}">
                <a16:creationId xmlns:a16="http://schemas.microsoft.com/office/drawing/2014/main" id="{E22B8A1D-5AAD-A45B-3163-9501A834164D}"/>
              </a:ext>
            </a:extLst>
          </p:cNvPr>
          <p:cNvSpPr>
            <a:spLocks noGrp="1"/>
          </p:cNvSpPr>
          <p:nvPr>
            <p:ph sz="half" idx="2"/>
          </p:nvPr>
        </p:nvSpPr>
        <p:spPr/>
        <p:txBody>
          <a:bodyPr>
            <a:noAutofit/>
          </a:bodyPr>
          <a:lstStyle/>
          <a:p>
            <a:r>
              <a:rPr lang="pl-PL" sz="2300" dirty="0">
                <a:latin typeface="Times New Roman" panose="02020603050405020304" pitchFamily="18" charset="0"/>
                <a:cs typeface="Times New Roman" panose="02020603050405020304" pitchFamily="18" charset="0"/>
              </a:rPr>
              <a:t>Spływ szlakiem kajakowym rzeki Łyny, to </a:t>
            </a:r>
            <a:r>
              <a:rPr lang="pl-PL" sz="2300" b="1" dirty="0">
                <a:latin typeface="Times New Roman" panose="02020603050405020304" pitchFamily="18" charset="0"/>
                <a:cs typeface="Times New Roman" panose="02020603050405020304" pitchFamily="18" charset="0"/>
              </a:rPr>
              <a:t>około 130 km spływu jedną z najdłuższych rzek na Warmii i Mazurach</a:t>
            </a:r>
            <a:r>
              <a:rPr lang="pl-PL" sz="2300" dirty="0">
                <a:latin typeface="Times New Roman" panose="02020603050405020304" pitchFamily="18" charset="0"/>
                <a:cs typeface="Times New Roman" panose="02020603050405020304" pitchFamily="18" charset="0"/>
              </a:rPr>
              <a:t>. Na pokonanie całej Łyny potrzebujemy około 6-8 dni. Płynąc tym szlakiem, możemy zwiedzić po drodze Olsztyn, Dobre Miasto, Lidzbark Warmiński, Bartoszyce i Sępopol. </a:t>
            </a:r>
          </a:p>
        </p:txBody>
      </p:sp>
      <p:pic>
        <p:nvPicPr>
          <p:cNvPr id="8" name="Obraz 7">
            <a:extLst>
              <a:ext uri="{FF2B5EF4-FFF2-40B4-BE49-F238E27FC236}">
                <a16:creationId xmlns:a16="http://schemas.microsoft.com/office/drawing/2014/main" id="{5945222C-77EB-4552-9925-A5AE5D3FBD4A}"/>
              </a:ext>
            </a:extLst>
          </p:cNvPr>
          <p:cNvPicPr>
            <a:picLocks noChangeAspect="1"/>
          </p:cNvPicPr>
          <p:nvPr/>
        </p:nvPicPr>
        <p:blipFill>
          <a:blip r:embed="rId3"/>
          <a:stretch>
            <a:fillRect/>
          </a:stretch>
        </p:blipFill>
        <p:spPr>
          <a:xfrm>
            <a:off x="1248230" y="4161752"/>
            <a:ext cx="3841740" cy="2489420"/>
          </a:xfrm>
          <a:prstGeom prst="rect">
            <a:avLst/>
          </a:prstGeom>
        </p:spPr>
      </p:pic>
    </p:spTree>
    <p:extLst>
      <p:ext uri="{BB962C8B-B14F-4D97-AF65-F5344CB8AC3E}">
        <p14:creationId xmlns:p14="http://schemas.microsoft.com/office/powerpoint/2010/main" val="2627340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0E0996A-57D7-A94C-E5E1-3D33AAA34D06}"/>
              </a:ext>
            </a:extLst>
          </p:cNvPr>
          <p:cNvSpPr>
            <a:spLocks noGrp="1"/>
          </p:cNvSpPr>
          <p:nvPr>
            <p:ph type="title"/>
          </p:nvPr>
        </p:nvSpPr>
        <p:spPr/>
        <p:txBody>
          <a:bodyPr>
            <a:normAutofit/>
          </a:bodyPr>
          <a:lstStyle/>
          <a:p>
            <a:r>
              <a:rPr lang="pl-PL" sz="4000" b="1" dirty="0"/>
              <a:t>Tor motocrossowy</a:t>
            </a:r>
          </a:p>
        </p:txBody>
      </p:sp>
      <p:pic>
        <p:nvPicPr>
          <p:cNvPr id="5" name="Symbol zastępczy zawartości 4">
            <a:extLst>
              <a:ext uri="{FF2B5EF4-FFF2-40B4-BE49-F238E27FC236}">
                <a16:creationId xmlns:a16="http://schemas.microsoft.com/office/drawing/2014/main" id="{9BA5EE4B-9132-70AC-893F-77B84FBA1459}"/>
              </a:ext>
            </a:extLst>
          </p:cNvPr>
          <p:cNvPicPr>
            <a:picLocks noGrp="1" noChangeAspect="1"/>
          </p:cNvPicPr>
          <p:nvPr>
            <p:ph sz="half" idx="1"/>
          </p:nvPr>
        </p:nvPicPr>
        <p:blipFill>
          <a:blip r:embed="rId2"/>
          <a:stretch>
            <a:fillRect/>
          </a:stretch>
        </p:blipFill>
        <p:spPr>
          <a:xfrm>
            <a:off x="2165110" y="4785115"/>
            <a:ext cx="2520524" cy="1978421"/>
          </a:xfrm>
          <a:prstGeom prst="rect">
            <a:avLst/>
          </a:prstGeom>
        </p:spPr>
      </p:pic>
      <p:sp>
        <p:nvSpPr>
          <p:cNvPr id="4" name="Symbol zastępczy zawartości 3">
            <a:extLst>
              <a:ext uri="{FF2B5EF4-FFF2-40B4-BE49-F238E27FC236}">
                <a16:creationId xmlns:a16="http://schemas.microsoft.com/office/drawing/2014/main" id="{D05EC753-561E-3A1C-83AE-FC7636AF40F6}"/>
              </a:ext>
            </a:extLst>
          </p:cNvPr>
          <p:cNvSpPr>
            <a:spLocks noGrp="1"/>
          </p:cNvSpPr>
          <p:nvPr>
            <p:ph sz="half" idx="2"/>
          </p:nvPr>
        </p:nvSpPr>
        <p:spPr/>
        <p:txBody>
          <a:bodyPr>
            <a:normAutofit fontScale="92500" lnSpcReduction="10000"/>
          </a:bodyPr>
          <a:lstStyle/>
          <a:p>
            <a:r>
              <a:rPr lang="pl-PL" dirty="0"/>
              <a:t>T</a:t>
            </a:r>
            <a:r>
              <a:rPr lang="pl-PL" sz="2200" dirty="0">
                <a:solidFill>
                  <a:schemeClr val="tx1"/>
                </a:solidFill>
                <a:latin typeface="Times New Roman" panose="02020603050405020304" pitchFamily="18" charset="0"/>
                <a:cs typeface="Times New Roman" panose="02020603050405020304" pitchFamily="18" charset="0"/>
              </a:rPr>
              <a:t>o atrakcja dla tej starszej grupy młodzieży. Adrenalina, której zaznają na torze, który uważany jest za jeden z najlepszych w Europie.</a:t>
            </a:r>
          </a:p>
          <a:p>
            <a:r>
              <a:rPr lang="pl-PL" sz="2200" dirty="0">
                <a:solidFill>
                  <a:schemeClr val="tx1"/>
                </a:solidFill>
                <a:latin typeface="Times New Roman" panose="02020603050405020304" pitchFamily="18" charset="0"/>
                <a:cs typeface="Times New Roman" panose="02020603050405020304" pitchFamily="18" charset="0"/>
              </a:rPr>
              <a:t>T</a:t>
            </a:r>
            <a:r>
              <a:rPr lang="pl-PL" sz="2200" dirty="0">
                <a:solidFill>
                  <a:schemeClr val="tx1"/>
                </a:solidFill>
                <a:effectLst/>
                <a:latin typeface="Times New Roman" panose="02020603050405020304" pitchFamily="18" charset="0"/>
                <a:cs typeface="Times New Roman" panose="02020603050405020304" pitchFamily="18" charset="0"/>
              </a:rPr>
              <a:t>or piaszczysty z wieloma zakrętami i przyjemnymi skokami. Na tym torze można doskonalić technikę jazdy oraz doznać niepowtarzalnych, wspaniałych wrażeń z jady.</a:t>
            </a:r>
            <a:endParaRPr lang="pl-PL" sz="2200" dirty="0">
              <a:solidFill>
                <a:schemeClr val="tx1"/>
              </a:solidFill>
              <a:latin typeface="Times New Roman" panose="02020603050405020304" pitchFamily="18" charset="0"/>
              <a:cs typeface="Times New Roman" panose="02020603050405020304" pitchFamily="18" charset="0"/>
            </a:endParaRPr>
          </a:p>
          <a:p>
            <a:r>
              <a:rPr lang="pl-PL" sz="2200" dirty="0">
                <a:solidFill>
                  <a:schemeClr val="tx1"/>
                </a:solidFill>
                <a:effectLst/>
                <a:latin typeface="Times New Roman" panose="02020603050405020304" pitchFamily="18" charset="0"/>
                <a:cs typeface="Times New Roman" panose="02020603050405020304" pitchFamily="18" charset="0"/>
              </a:rPr>
              <a:t> </a:t>
            </a:r>
            <a:endParaRPr lang="pl-PL" sz="2200" dirty="0">
              <a:solidFill>
                <a:schemeClr val="tx1"/>
              </a:solidFill>
              <a:latin typeface="Times New Roman" panose="02020603050405020304" pitchFamily="18" charset="0"/>
              <a:cs typeface="Times New Roman" panose="02020603050405020304" pitchFamily="18" charset="0"/>
            </a:endParaRPr>
          </a:p>
          <a:p>
            <a:endParaRPr lang="pl-PL" dirty="0"/>
          </a:p>
        </p:txBody>
      </p:sp>
      <p:pic>
        <p:nvPicPr>
          <p:cNvPr id="8" name="Obraz 7">
            <a:extLst>
              <a:ext uri="{FF2B5EF4-FFF2-40B4-BE49-F238E27FC236}">
                <a16:creationId xmlns:a16="http://schemas.microsoft.com/office/drawing/2014/main" id="{1018AA09-92AD-1FFB-9DF3-D0C91817C887}"/>
              </a:ext>
            </a:extLst>
          </p:cNvPr>
          <p:cNvPicPr>
            <a:picLocks noChangeAspect="1"/>
          </p:cNvPicPr>
          <p:nvPr/>
        </p:nvPicPr>
        <p:blipFill>
          <a:blip r:embed="rId3"/>
          <a:stretch>
            <a:fillRect/>
          </a:stretch>
        </p:blipFill>
        <p:spPr>
          <a:xfrm>
            <a:off x="904848" y="1420019"/>
            <a:ext cx="3115609" cy="3507582"/>
          </a:xfrm>
          <a:prstGeom prst="rect">
            <a:avLst/>
          </a:prstGeom>
        </p:spPr>
      </p:pic>
    </p:spTree>
    <p:extLst>
      <p:ext uri="{BB962C8B-B14F-4D97-AF65-F5344CB8AC3E}">
        <p14:creationId xmlns:p14="http://schemas.microsoft.com/office/powerpoint/2010/main" val="2400941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174A968-C257-66D7-C53C-4CA95EC88DF9}"/>
              </a:ext>
            </a:extLst>
          </p:cNvPr>
          <p:cNvSpPr>
            <a:spLocks noGrp="1"/>
          </p:cNvSpPr>
          <p:nvPr>
            <p:ph type="title"/>
          </p:nvPr>
        </p:nvSpPr>
        <p:spPr/>
        <p:txBody>
          <a:bodyPr/>
          <a:lstStyle/>
          <a:p>
            <a:r>
              <a:rPr lang="pl-PL" b="1" dirty="0"/>
              <a:t>Ścieżki spacerowe/rowerowe</a:t>
            </a:r>
            <a:br>
              <a:rPr lang="pl-PL" b="1" dirty="0"/>
            </a:br>
            <a:endParaRPr lang="pl-PL" dirty="0"/>
          </a:p>
        </p:txBody>
      </p:sp>
      <p:pic>
        <p:nvPicPr>
          <p:cNvPr id="5" name="Symbol zastępczy zawartości 4">
            <a:extLst>
              <a:ext uri="{FF2B5EF4-FFF2-40B4-BE49-F238E27FC236}">
                <a16:creationId xmlns:a16="http://schemas.microsoft.com/office/drawing/2014/main" id="{EA9D2077-C6AC-8F49-9E40-CC25BF7E1F7B}"/>
              </a:ext>
            </a:extLst>
          </p:cNvPr>
          <p:cNvPicPr>
            <a:picLocks noGrp="1" noChangeAspect="1"/>
          </p:cNvPicPr>
          <p:nvPr>
            <p:ph sz="half" idx="1"/>
          </p:nvPr>
        </p:nvPicPr>
        <p:blipFill>
          <a:blip r:embed="rId2"/>
          <a:stretch>
            <a:fillRect/>
          </a:stretch>
        </p:blipFill>
        <p:spPr>
          <a:xfrm>
            <a:off x="765346" y="1801699"/>
            <a:ext cx="2152650" cy="2857500"/>
          </a:xfrm>
          <a:prstGeom prst="rect">
            <a:avLst/>
          </a:prstGeom>
        </p:spPr>
      </p:pic>
      <p:sp>
        <p:nvSpPr>
          <p:cNvPr id="4" name="Symbol zastępczy zawartości 3">
            <a:extLst>
              <a:ext uri="{FF2B5EF4-FFF2-40B4-BE49-F238E27FC236}">
                <a16:creationId xmlns:a16="http://schemas.microsoft.com/office/drawing/2014/main" id="{52C2DA87-C1C3-4329-B24B-FAC604EC2873}"/>
              </a:ext>
            </a:extLst>
          </p:cNvPr>
          <p:cNvSpPr>
            <a:spLocks noGrp="1"/>
          </p:cNvSpPr>
          <p:nvPr>
            <p:ph sz="half" idx="2"/>
          </p:nvPr>
        </p:nvSpPr>
        <p:spPr/>
        <p:txBody>
          <a:bodyPr>
            <a:normAutofit/>
          </a:bodyPr>
          <a:lstStyle/>
          <a:p>
            <a:r>
              <a:rPr lang="pl-PL" sz="2200" dirty="0">
                <a:solidFill>
                  <a:schemeClr val="tx1"/>
                </a:solidFill>
                <a:latin typeface="Times New Roman" panose="02020603050405020304" pitchFamily="18" charset="0"/>
                <a:cs typeface="Times New Roman" panose="02020603050405020304" pitchFamily="18" charset="0"/>
              </a:rPr>
              <a:t>Osobom aktywnie wypoczywającym polecamy przejażdżki po wyznaczonych szlakach rowerowych. Istnieje sześć takich szlaków, o łącznej długości ok. 168 km. Prowadzą one przez malowniczo położone miejscowości, leżące blisko jezior, lasów oraz zabytkowych kościołów i kapliczek warmińskich.</a:t>
            </a:r>
          </a:p>
        </p:txBody>
      </p:sp>
      <p:pic>
        <p:nvPicPr>
          <p:cNvPr id="6" name="Obraz 5">
            <a:extLst>
              <a:ext uri="{FF2B5EF4-FFF2-40B4-BE49-F238E27FC236}">
                <a16:creationId xmlns:a16="http://schemas.microsoft.com/office/drawing/2014/main" id="{637550B5-497C-703E-48FF-6E830C0C16F4}"/>
              </a:ext>
            </a:extLst>
          </p:cNvPr>
          <p:cNvPicPr>
            <a:picLocks noChangeAspect="1"/>
          </p:cNvPicPr>
          <p:nvPr/>
        </p:nvPicPr>
        <p:blipFill>
          <a:blip r:embed="rId3"/>
          <a:stretch>
            <a:fillRect/>
          </a:stretch>
        </p:blipFill>
        <p:spPr>
          <a:xfrm>
            <a:off x="2758358" y="3292135"/>
            <a:ext cx="2152650" cy="2857500"/>
          </a:xfrm>
          <a:prstGeom prst="rect">
            <a:avLst/>
          </a:prstGeom>
        </p:spPr>
      </p:pic>
    </p:spTree>
    <p:extLst>
      <p:ext uri="{BB962C8B-B14F-4D97-AF65-F5344CB8AC3E}">
        <p14:creationId xmlns:p14="http://schemas.microsoft.com/office/powerpoint/2010/main" val="777324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0757C43-93B9-33D6-1496-04DC60DC3C26}"/>
              </a:ext>
            </a:extLst>
          </p:cNvPr>
          <p:cNvSpPr>
            <a:spLocks noGrp="1"/>
          </p:cNvSpPr>
          <p:nvPr>
            <p:ph type="title"/>
          </p:nvPr>
        </p:nvSpPr>
        <p:spPr/>
        <p:txBody>
          <a:bodyPr/>
          <a:lstStyle/>
          <a:p>
            <a:r>
              <a:rPr lang="pl-PL" dirty="0"/>
              <a:t>Plaża miejska Wielochowo</a:t>
            </a:r>
          </a:p>
        </p:txBody>
      </p:sp>
      <p:pic>
        <p:nvPicPr>
          <p:cNvPr id="5" name="Symbol zastępczy zawartości 4">
            <a:extLst>
              <a:ext uri="{FF2B5EF4-FFF2-40B4-BE49-F238E27FC236}">
                <a16:creationId xmlns:a16="http://schemas.microsoft.com/office/drawing/2014/main" id="{B68B087B-6C02-06D8-D99A-3EEBF7B71A55}"/>
              </a:ext>
            </a:extLst>
          </p:cNvPr>
          <p:cNvPicPr>
            <a:picLocks noGrp="1" noChangeAspect="1"/>
          </p:cNvPicPr>
          <p:nvPr>
            <p:ph sz="half" idx="1"/>
          </p:nvPr>
        </p:nvPicPr>
        <p:blipFill>
          <a:blip r:embed="rId2"/>
          <a:stretch>
            <a:fillRect/>
          </a:stretch>
        </p:blipFill>
        <p:spPr>
          <a:xfrm>
            <a:off x="721501" y="2160589"/>
            <a:ext cx="2857500" cy="2143125"/>
          </a:xfrm>
          <a:prstGeom prst="rect">
            <a:avLst/>
          </a:prstGeom>
        </p:spPr>
      </p:pic>
      <p:sp>
        <p:nvSpPr>
          <p:cNvPr id="4" name="Symbol zastępczy zawartości 3">
            <a:extLst>
              <a:ext uri="{FF2B5EF4-FFF2-40B4-BE49-F238E27FC236}">
                <a16:creationId xmlns:a16="http://schemas.microsoft.com/office/drawing/2014/main" id="{A2D31014-EE32-058B-0ED5-0354E250B64B}"/>
              </a:ext>
            </a:extLst>
          </p:cNvPr>
          <p:cNvSpPr>
            <a:spLocks noGrp="1"/>
          </p:cNvSpPr>
          <p:nvPr>
            <p:ph sz="half" idx="2"/>
          </p:nvPr>
        </p:nvSpPr>
        <p:spPr>
          <a:xfrm>
            <a:off x="5089970" y="1930400"/>
            <a:ext cx="4184034" cy="4426857"/>
          </a:xfrm>
        </p:spPr>
        <p:txBody>
          <a:bodyPr>
            <a:normAutofit fontScale="77500" lnSpcReduction="20000"/>
          </a:bodyPr>
          <a:lstStyle/>
          <a:p>
            <a:r>
              <a:rPr lang="pl-PL" sz="2100" dirty="0">
                <a:latin typeface="Times New Roman" panose="02020603050405020304" pitchFamily="18" charset="0"/>
                <a:cs typeface="Times New Roman" panose="02020603050405020304" pitchFamily="18" charset="0"/>
              </a:rPr>
              <a:t>Plaża miejska przy jeziorze Wielochowo</a:t>
            </a:r>
          </a:p>
          <a:p>
            <a:r>
              <a:rPr lang="pl-PL" sz="2100" dirty="0">
                <a:latin typeface="Times New Roman" panose="02020603050405020304" pitchFamily="18" charset="0"/>
                <a:cs typeface="Times New Roman" panose="02020603050405020304" pitchFamily="18" charset="0"/>
              </a:rPr>
              <a:t> Pomost wydzielający dwa baseny do kąpieli:</a:t>
            </a:r>
          </a:p>
          <a:p>
            <a:r>
              <a:rPr lang="pl-PL" sz="2100" dirty="0">
                <a:latin typeface="Times New Roman" panose="02020603050405020304" pitchFamily="18" charset="0"/>
                <a:cs typeface="Times New Roman" panose="02020603050405020304" pitchFamily="18" charset="0"/>
              </a:rPr>
              <a:t>basen przeznaczony dla osób nieumiejących pływać</a:t>
            </a:r>
          </a:p>
          <a:p>
            <a:r>
              <a:rPr lang="pl-PL" sz="2100" dirty="0">
                <a:latin typeface="Times New Roman" panose="02020603050405020304" pitchFamily="18" charset="0"/>
                <a:cs typeface="Times New Roman" panose="02020603050405020304" pitchFamily="18" charset="0"/>
              </a:rPr>
              <a:t>* basen dla osób umiejących pływać</a:t>
            </a:r>
          </a:p>
          <a:p>
            <a:pPr>
              <a:buFont typeface="Arial" panose="020B0604020202020204" pitchFamily="34" charset="0"/>
              <a:buChar char="•"/>
            </a:pPr>
            <a:r>
              <a:rPr lang="pl-PL" sz="2100" dirty="0">
                <a:latin typeface="Times New Roman" panose="02020603050405020304" pitchFamily="18" charset="0"/>
                <a:cs typeface="Times New Roman" panose="02020603050405020304" pitchFamily="18" charset="0"/>
              </a:rPr>
              <a:t>plac zabaw dla dzieci</a:t>
            </a:r>
          </a:p>
          <a:p>
            <a:pPr>
              <a:buFont typeface="Arial" panose="020B0604020202020204" pitchFamily="34" charset="0"/>
              <a:buChar char="•"/>
            </a:pPr>
            <a:r>
              <a:rPr lang="pl-PL" sz="2100" dirty="0">
                <a:latin typeface="Times New Roman" panose="02020603050405020304" pitchFamily="18" charset="0"/>
                <a:cs typeface="Times New Roman" panose="02020603050405020304" pitchFamily="18" charset="0"/>
              </a:rPr>
              <a:t>sanitariaty ( </a:t>
            </a:r>
            <a:r>
              <a:rPr lang="pl-PL" sz="2100" dirty="0" err="1">
                <a:latin typeface="Times New Roman" panose="02020603050405020304" pitchFamily="18" charset="0"/>
                <a:cs typeface="Times New Roman" panose="02020603050405020304" pitchFamily="18" charset="0"/>
              </a:rPr>
              <a:t>wc</a:t>
            </a:r>
            <a:r>
              <a:rPr lang="pl-PL" sz="2100" dirty="0">
                <a:latin typeface="Times New Roman" panose="02020603050405020304" pitchFamily="18" charset="0"/>
                <a:cs typeface="Times New Roman" panose="02020603050405020304" pitchFamily="18" charset="0"/>
              </a:rPr>
              <a:t>, prysznice )</a:t>
            </a:r>
          </a:p>
          <a:p>
            <a:pPr>
              <a:buFont typeface="Arial" panose="020B0604020202020204" pitchFamily="34" charset="0"/>
              <a:buChar char="•"/>
            </a:pPr>
            <a:r>
              <a:rPr lang="pl-PL" sz="2100" dirty="0">
                <a:latin typeface="Times New Roman" panose="02020603050405020304" pitchFamily="18" charset="0"/>
                <a:cs typeface="Times New Roman" panose="02020603050405020304" pitchFamily="18" charset="0"/>
              </a:rPr>
              <a:t>dwutorowa zjeżdżalnia wodna</a:t>
            </a:r>
          </a:p>
          <a:p>
            <a:pPr>
              <a:buFont typeface="Arial" panose="020B0604020202020204" pitchFamily="34" charset="0"/>
              <a:buChar char="•"/>
            </a:pPr>
            <a:r>
              <a:rPr lang="pl-PL" sz="2100" dirty="0">
                <a:latin typeface="Times New Roman" panose="02020603050405020304" pitchFamily="18" charset="0"/>
                <a:cs typeface="Times New Roman" panose="02020603050405020304" pitchFamily="18" charset="0"/>
              </a:rPr>
              <a:t>dwa boiska do siatkówki plażowej</a:t>
            </a:r>
          </a:p>
          <a:p>
            <a:pPr>
              <a:buFont typeface="Arial" panose="020B0604020202020204" pitchFamily="34" charset="0"/>
              <a:buChar char="•"/>
            </a:pPr>
            <a:r>
              <a:rPr lang="pl-PL" sz="2100" dirty="0">
                <a:latin typeface="Times New Roman" panose="02020603050405020304" pitchFamily="18" charset="0"/>
                <a:cs typeface="Times New Roman" panose="02020603050405020304" pitchFamily="18" charset="0"/>
              </a:rPr>
              <a:t>dwa parkingi na ok. 250 pojazdów</a:t>
            </a:r>
          </a:p>
          <a:p>
            <a:pPr>
              <a:buFont typeface="Arial" panose="020B0604020202020204" pitchFamily="34" charset="0"/>
              <a:buChar char="•"/>
            </a:pPr>
            <a:r>
              <a:rPr lang="pl-PL" sz="2100" dirty="0">
                <a:latin typeface="Times New Roman" panose="02020603050405020304" pitchFamily="18" charset="0"/>
                <a:cs typeface="Times New Roman" panose="02020603050405020304" pitchFamily="18" charset="0"/>
              </a:rPr>
              <a:t>wypożyczalnia sprzętu wodnego</a:t>
            </a:r>
          </a:p>
          <a:p>
            <a:r>
              <a:rPr lang="pl-PL" sz="2100" dirty="0">
                <a:latin typeface="Times New Roman" panose="02020603050405020304" pitchFamily="18" charset="0"/>
                <a:cs typeface="Times New Roman" panose="02020603050405020304" pitchFamily="18" charset="0"/>
              </a:rPr>
              <a:t>Nad bezpieczeństwem na kąpielisku czuwają doświadczeni ratownicy WOPR.</a:t>
            </a:r>
          </a:p>
          <a:p>
            <a:endParaRPr lang="pl-PL" dirty="0"/>
          </a:p>
        </p:txBody>
      </p:sp>
      <p:pic>
        <p:nvPicPr>
          <p:cNvPr id="6" name="Obraz 5">
            <a:extLst>
              <a:ext uri="{FF2B5EF4-FFF2-40B4-BE49-F238E27FC236}">
                <a16:creationId xmlns:a16="http://schemas.microsoft.com/office/drawing/2014/main" id="{90B9E3A9-01C0-CF8C-A196-5534B5867716}"/>
              </a:ext>
            </a:extLst>
          </p:cNvPr>
          <p:cNvPicPr>
            <a:picLocks noChangeAspect="1"/>
          </p:cNvPicPr>
          <p:nvPr/>
        </p:nvPicPr>
        <p:blipFill>
          <a:blip r:embed="rId3"/>
          <a:stretch>
            <a:fillRect/>
          </a:stretch>
        </p:blipFill>
        <p:spPr>
          <a:xfrm>
            <a:off x="864507" y="4105275"/>
            <a:ext cx="2857500" cy="2143125"/>
          </a:xfrm>
          <a:prstGeom prst="rect">
            <a:avLst/>
          </a:prstGeom>
        </p:spPr>
      </p:pic>
      <p:pic>
        <p:nvPicPr>
          <p:cNvPr id="7" name="Obraz 6">
            <a:extLst>
              <a:ext uri="{FF2B5EF4-FFF2-40B4-BE49-F238E27FC236}">
                <a16:creationId xmlns:a16="http://schemas.microsoft.com/office/drawing/2014/main" id="{953D7C08-6E76-28DA-622F-CAF78D5EA2FD}"/>
              </a:ext>
            </a:extLst>
          </p:cNvPr>
          <p:cNvPicPr>
            <a:picLocks noChangeAspect="1"/>
          </p:cNvPicPr>
          <p:nvPr/>
        </p:nvPicPr>
        <p:blipFill>
          <a:blip r:embed="rId4"/>
          <a:stretch>
            <a:fillRect/>
          </a:stretch>
        </p:blipFill>
        <p:spPr>
          <a:xfrm>
            <a:off x="2532505" y="2937785"/>
            <a:ext cx="2443163" cy="1628775"/>
          </a:xfrm>
          <a:prstGeom prst="rect">
            <a:avLst/>
          </a:prstGeom>
        </p:spPr>
      </p:pic>
    </p:spTree>
    <p:extLst>
      <p:ext uri="{BB962C8B-B14F-4D97-AF65-F5344CB8AC3E}">
        <p14:creationId xmlns:p14="http://schemas.microsoft.com/office/powerpoint/2010/main" val="1252310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0880CA-8856-8E1B-F612-47CEC427BCD4}"/>
              </a:ext>
            </a:extLst>
          </p:cNvPr>
          <p:cNvSpPr>
            <a:spLocks noGrp="1"/>
          </p:cNvSpPr>
          <p:nvPr>
            <p:ph type="title"/>
          </p:nvPr>
        </p:nvSpPr>
        <p:spPr/>
        <p:txBody>
          <a:bodyPr/>
          <a:lstStyle/>
          <a:p>
            <a:r>
              <a:rPr lang="pl-PL" dirty="0"/>
              <a:t>Zamek Biskupów Warmińskich</a:t>
            </a:r>
          </a:p>
        </p:txBody>
      </p:sp>
      <p:pic>
        <p:nvPicPr>
          <p:cNvPr id="5" name="Symbol zastępczy zawartości 4">
            <a:extLst>
              <a:ext uri="{FF2B5EF4-FFF2-40B4-BE49-F238E27FC236}">
                <a16:creationId xmlns:a16="http://schemas.microsoft.com/office/drawing/2014/main" id="{96A46C1C-DF5B-25DA-4390-681B11B1C23B}"/>
              </a:ext>
            </a:extLst>
          </p:cNvPr>
          <p:cNvPicPr>
            <a:picLocks noGrp="1" noChangeAspect="1"/>
          </p:cNvPicPr>
          <p:nvPr>
            <p:ph sz="half" idx="1"/>
          </p:nvPr>
        </p:nvPicPr>
        <p:blipFill>
          <a:blip r:embed="rId2"/>
          <a:stretch>
            <a:fillRect/>
          </a:stretch>
        </p:blipFill>
        <p:spPr>
          <a:xfrm>
            <a:off x="677863" y="1930400"/>
            <a:ext cx="2791051" cy="2819546"/>
          </a:xfrm>
          <a:prstGeom prst="rect">
            <a:avLst/>
          </a:prstGeom>
        </p:spPr>
      </p:pic>
      <p:sp>
        <p:nvSpPr>
          <p:cNvPr id="4" name="Symbol zastępczy zawartości 3">
            <a:extLst>
              <a:ext uri="{FF2B5EF4-FFF2-40B4-BE49-F238E27FC236}">
                <a16:creationId xmlns:a16="http://schemas.microsoft.com/office/drawing/2014/main" id="{52ED437E-9693-1AFD-04B0-6D035DECFDB7}"/>
              </a:ext>
            </a:extLst>
          </p:cNvPr>
          <p:cNvSpPr>
            <a:spLocks noGrp="1"/>
          </p:cNvSpPr>
          <p:nvPr>
            <p:ph sz="half" idx="2"/>
          </p:nvPr>
        </p:nvSpPr>
        <p:spPr/>
        <p:txBody>
          <a:bodyPr>
            <a:noAutofit/>
          </a:bodyPr>
          <a:lstStyle/>
          <a:p>
            <a:r>
              <a:rPr lang="pl-PL" sz="2200" dirty="0">
                <a:latin typeface="Times New Roman" panose="02020603050405020304" pitchFamily="18" charset="0"/>
                <a:cs typeface="Times New Roman" panose="02020603050405020304" pitchFamily="18" charset="0"/>
              </a:rPr>
              <a:t>Lidzbark Warmiński otrzymał prawa miejskie </a:t>
            </a:r>
            <a:r>
              <a:rPr lang="pl-PL" sz="2200" b="1" dirty="0">
                <a:latin typeface="Times New Roman" panose="02020603050405020304" pitchFamily="18" charset="0"/>
                <a:cs typeface="Times New Roman" panose="02020603050405020304" pitchFamily="18" charset="0"/>
              </a:rPr>
              <a:t>12 sierpnia 1308 </a:t>
            </a:r>
            <a:r>
              <a:rPr lang="pl-PL" sz="2200" dirty="0">
                <a:latin typeface="Times New Roman" panose="02020603050405020304" pitchFamily="18" charset="0"/>
                <a:cs typeface="Times New Roman" panose="02020603050405020304" pitchFamily="18" charset="0"/>
              </a:rPr>
              <a:t>roku i był ośrodkiem jednej z dziesięciu jednostek administracyjnych, zwanych na Warmii komornictwami.</a:t>
            </a:r>
          </a:p>
          <a:p>
            <a:r>
              <a:rPr lang="pl-PL" sz="2200" dirty="0">
                <a:latin typeface="Times New Roman" panose="02020603050405020304" pitchFamily="18" charset="0"/>
                <a:cs typeface="Times New Roman" panose="02020603050405020304" pitchFamily="18" charset="0"/>
              </a:rPr>
              <a:t>Od 1243 roku stał się  siedzibą biskupów warmińskich, którzy sprawowali na Warmii władzę świecką i duchowną</a:t>
            </a:r>
          </a:p>
        </p:txBody>
      </p:sp>
      <p:pic>
        <p:nvPicPr>
          <p:cNvPr id="6" name="Obraz 5">
            <a:extLst>
              <a:ext uri="{FF2B5EF4-FFF2-40B4-BE49-F238E27FC236}">
                <a16:creationId xmlns:a16="http://schemas.microsoft.com/office/drawing/2014/main" id="{E11953C6-ABEE-A3B5-54F4-DD7E3C898B6D}"/>
              </a:ext>
            </a:extLst>
          </p:cNvPr>
          <p:cNvPicPr>
            <a:picLocks noChangeAspect="1"/>
          </p:cNvPicPr>
          <p:nvPr/>
        </p:nvPicPr>
        <p:blipFill>
          <a:blip r:embed="rId3"/>
          <a:stretch>
            <a:fillRect/>
          </a:stretch>
        </p:blipFill>
        <p:spPr>
          <a:xfrm>
            <a:off x="1856911" y="3612713"/>
            <a:ext cx="3118757" cy="2428649"/>
          </a:xfrm>
          <a:prstGeom prst="rect">
            <a:avLst/>
          </a:prstGeom>
        </p:spPr>
      </p:pic>
    </p:spTree>
    <p:extLst>
      <p:ext uri="{BB962C8B-B14F-4D97-AF65-F5344CB8AC3E}">
        <p14:creationId xmlns:p14="http://schemas.microsoft.com/office/powerpoint/2010/main" val="4183732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FC65D80-8411-565C-3D33-055F3A6ED1BC}"/>
              </a:ext>
            </a:extLst>
          </p:cNvPr>
          <p:cNvSpPr>
            <a:spLocks noGrp="1"/>
          </p:cNvSpPr>
          <p:nvPr>
            <p:ph type="title"/>
          </p:nvPr>
        </p:nvSpPr>
        <p:spPr/>
        <p:txBody>
          <a:bodyPr/>
          <a:lstStyle/>
          <a:p>
            <a:r>
              <a:rPr lang="pl-PL" dirty="0"/>
              <a:t>Zamek Biskupów Warmińskich</a:t>
            </a:r>
          </a:p>
        </p:txBody>
      </p:sp>
      <p:pic>
        <p:nvPicPr>
          <p:cNvPr id="5" name="Symbol zastępczy zawartości 4">
            <a:extLst>
              <a:ext uri="{FF2B5EF4-FFF2-40B4-BE49-F238E27FC236}">
                <a16:creationId xmlns:a16="http://schemas.microsoft.com/office/drawing/2014/main" id="{E9EE5CED-DBAB-1F6F-4B0F-E3133AD6C2BC}"/>
              </a:ext>
            </a:extLst>
          </p:cNvPr>
          <p:cNvPicPr>
            <a:picLocks noGrp="1" noChangeAspect="1"/>
          </p:cNvPicPr>
          <p:nvPr>
            <p:ph sz="half" idx="1"/>
          </p:nvPr>
        </p:nvPicPr>
        <p:blipFill>
          <a:blip r:embed="rId2"/>
          <a:stretch>
            <a:fillRect/>
          </a:stretch>
        </p:blipFill>
        <p:spPr>
          <a:xfrm>
            <a:off x="677334" y="2027345"/>
            <a:ext cx="3125409" cy="2166950"/>
          </a:xfrm>
          <a:prstGeom prst="rect">
            <a:avLst/>
          </a:prstGeom>
        </p:spPr>
      </p:pic>
      <p:sp>
        <p:nvSpPr>
          <p:cNvPr id="4" name="Symbol zastępczy zawartości 3">
            <a:extLst>
              <a:ext uri="{FF2B5EF4-FFF2-40B4-BE49-F238E27FC236}">
                <a16:creationId xmlns:a16="http://schemas.microsoft.com/office/drawing/2014/main" id="{74804238-983A-5BBF-5551-7019B46294E1}"/>
              </a:ext>
            </a:extLst>
          </p:cNvPr>
          <p:cNvSpPr>
            <a:spLocks noGrp="1"/>
          </p:cNvSpPr>
          <p:nvPr>
            <p:ph sz="half" idx="2"/>
          </p:nvPr>
        </p:nvSpPr>
        <p:spPr/>
        <p:txBody>
          <a:bodyPr>
            <a:normAutofit lnSpcReduction="10000"/>
          </a:bodyPr>
          <a:lstStyle/>
          <a:p>
            <a:r>
              <a:rPr lang="pl-PL" b="1" dirty="0">
                <a:latin typeface="Times New Roman" panose="02020603050405020304" pitchFamily="18" charset="0"/>
                <a:cs typeface="Times New Roman" panose="02020603050405020304" pitchFamily="18" charset="0"/>
              </a:rPr>
              <a:t>Zamek lidzbarski zbudowano w latach 1350-1401 </a:t>
            </a:r>
            <a:r>
              <a:rPr lang="pl-PL" dirty="0">
                <a:latin typeface="Times New Roman" panose="02020603050405020304" pitchFamily="18" charset="0"/>
                <a:cs typeface="Times New Roman" panose="02020603050405020304" pitchFamily="18" charset="0"/>
              </a:rPr>
              <a:t>na miejscu niewielkiego grodu pruskiego o nazwie</a:t>
            </a:r>
            <a:r>
              <a:rPr lang="pl-PL" b="1" dirty="0">
                <a:latin typeface="Times New Roman" panose="02020603050405020304" pitchFamily="18" charset="0"/>
                <a:cs typeface="Times New Roman" panose="02020603050405020304" pitchFamily="18" charset="0"/>
              </a:rPr>
              <a:t> </a:t>
            </a:r>
            <a:r>
              <a:rPr lang="pl-PL" b="1" dirty="0" err="1">
                <a:latin typeface="Times New Roman" panose="02020603050405020304" pitchFamily="18" charset="0"/>
                <a:cs typeface="Times New Roman" panose="02020603050405020304" pitchFamily="18" charset="0"/>
              </a:rPr>
              <a:t>Lecbarg</a:t>
            </a:r>
            <a:r>
              <a:rPr lang="pl-PL" dirty="0">
                <a:latin typeface="Times New Roman" panose="02020603050405020304" pitchFamily="18" charset="0"/>
                <a:cs typeface="Times New Roman" panose="02020603050405020304" pitchFamily="18" charset="0"/>
              </a:rPr>
              <a:t>, położonego w ramionach rzek Łyny i </a:t>
            </a:r>
            <a:r>
              <a:rPr lang="pl-PL" dirty="0" err="1">
                <a:latin typeface="Times New Roman" panose="02020603050405020304" pitchFamily="18" charset="0"/>
                <a:cs typeface="Times New Roman" panose="02020603050405020304" pitchFamily="18" charset="0"/>
              </a:rPr>
              <a:t>Symsarny</a:t>
            </a:r>
            <a:r>
              <a:rPr lang="pl-PL" dirty="0">
                <a:latin typeface="Times New Roman" panose="02020603050405020304" pitchFamily="18" charset="0"/>
                <a:cs typeface="Times New Roman" panose="02020603050405020304" pitchFamily="18" charset="0"/>
              </a:rPr>
              <a:t>. W tym samym czasie powstały również przedzamcza. W południowym mieściły się: stajnia, spichrze i wozownia; w północnym (przemysłowym): młyn, tartak, szlifiernia, kuźnia miedzi, folusz i garbarnia. Całość otoczono była niezależnymi od miasta murami obronnymi i fosami zasilanymi z położonej wyżej </a:t>
            </a:r>
            <a:r>
              <a:rPr lang="pl-PL" dirty="0" err="1">
                <a:latin typeface="Times New Roman" panose="02020603050405020304" pitchFamily="18" charset="0"/>
                <a:cs typeface="Times New Roman" panose="02020603050405020304" pitchFamily="18" charset="0"/>
              </a:rPr>
              <a:t>Symsarny</a:t>
            </a:r>
            <a:r>
              <a:rPr lang="pl-PL" dirty="0">
                <a:latin typeface="Times New Roman" panose="02020603050405020304" pitchFamily="18" charset="0"/>
                <a:cs typeface="Times New Roman" panose="02020603050405020304" pitchFamily="18" charset="0"/>
              </a:rPr>
              <a:t>.</a:t>
            </a:r>
          </a:p>
        </p:txBody>
      </p:sp>
      <p:pic>
        <p:nvPicPr>
          <p:cNvPr id="6" name="Obraz 5">
            <a:extLst>
              <a:ext uri="{FF2B5EF4-FFF2-40B4-BE49-F238E27FC236}">
                <a16:creationId xmlns:a16="http://schemas.microsoft.com/office/drawing/2014/main" id="{D48A1B43-313B-A839-E9F3-C9F14DB8B97D}"/>
              </a:ext>
            </a:extLst>
          </p:cNvPr>
          <p:cNvPicPr>
            <a:picLocks noChangeAspect="1"/>
          </p:cNvPicPr>
          <p:nvPr/>
        </p:nvPicPr>
        <p:blipFill>
          <a:blip r:embed="rId3"/>
          <a:stretch>
            <a:fillRect/>
          </a:stretch>
        </p:blipFill>
        <p:spPr>
          <a:xfrm>
            <a:off x="1826070" y="3715657"/>
            <a:ext cx="3263900" cy="2555894"/>
          </a:xfrm>
          <a:prstGeom prst="rect">
            <a:avLst/>
          </a:prstGeom>
        </p:spPr>
      </p:pic>
    </p:spTree>
    <p:extLst>
      <p:ext uri="{BB962C8B-B14F-4D97-AF65-F5344CB8AC3E}">
        <p14:creationId xmlns:p14="http://schemas.microsoft.com/office/powerpoint/2010/main" val="527207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04A6BA-3D2D-4932-F45A-6928C1964EFE}"/>
              </a:ext>
            </a:extLst>
          </p:cNvPr>
          <p:cNvSpPr>
            <a:spLocks noGrp="1"/>
          </p:cNvSpPr>
          <p:nvPr>
            <p:ph type="title"/>
          </p:nvPr>
        </p:nvSpPr>
        <p:spPr/>
        <p:txBody>
          <a:bodyPr/>
          <a:lstStyle/>
          <a:p>
            <a:r>
              <a:rPr lang="pl-PL" dirty="0"/>
              <a:t>Wysoka Brama</a:t>
            </a:r>
          </a:p>
        </p:txBody>
      </p:sp>
      <p:pic>
        <p:nvPicPr>
          <p:cNvPr id="5" name="Symbol zastępczy zawartości 4">
            <a:extLst>
              <a:ext uri="{FF2B5EF4-FFF2-40B4-BE49-F238E27FC236}">
                <a16:creationId xmlns:a16="http://schemas.microsoft.com/office/drawing/2014/main" id="{BB61B6A6-7455-8B6A-28D1-1BB8C25FE629}"/>
              </a:ext>
            </a:extLst>
          </p:cNvPr>
          <p:cNvPicPr>
            <a:picLocks noGrp="1" noChangeAspect="1"/>
          </p:cNvPicPr>
          <p:nvPr>
            <p:ph sz="half" idx="1"/>
          </p:nvPr>
        </p:nvPicPr>
        <p:blipFill>
          <a:blip r:embed="rId2"/>
          <a:stretch>
            <a:fillRect/>
          </a:stretch>
        </p:blipFill>
        <p:spPr>
          <a:xfrm>
            <a:off x="1306287" y="3251201"/>
            <a:ext cx="2994928" cy="3218368"/>
          </a:xfrm>
          <a:prstGeom prst="rect">
            <a:avLst/>
          </a:prstGeom>
        </p:spPr>
      </p:pic>
      <p:sp>
        <p:nvSpPr>
          <p:cNvPr id="4" name="Symbol zastępczy zawartości 3">
            <a:extLst>
              <a:ext uri="{FF2B5EF4-FFF2-40B4-BE49-F238E27FC236}">
                <a16:creationId xmlns:a16="http://schemas.microsoft.com/office/drawing/2014/main" id="{80149325-0709-9780-A11B-E4AD093FE22D}"/>
              </a:ext>
            </a:extLst>
          </p:cNvPr>
          <p:cNvSpPr>
            <a:spLocks noGrp="1"/>
          </p:cNvSpPr>
          <p:nvPr>
            <p:ph sz="half" idx="2"/>
          </p:nvPr>
        </p:nvSpPr>
        <p:spPr/>
        <p:txBody>
          <a:bodyPr>
            <a:normAutofit/>
          </a:bodyPr>
          <a:lstStyle/>
          <a:p>
            <a:r>
              <a:rPr lang="pl-PL" sz="2000" dirty="0">
                <a:latin typeface="Times New Roman" panose="02020603050405020304" pitchFamily="18" charset="0"/>
                <a:cs typeface="Times New Roman" panose="02020603050405020304" pitchFamily="18" charset="0"/>
              </a:rPr>
              <a:t>Do Lidzbarka Warmińskiego można było niegdyś wjechać lub wejść przez trzy bramy noszące nazwy: </a:t>
            </a:r>
            <a:r>
              <a:rPr lang="pl-PL" sz="2000" b="1" dirty="0">
                <a:latin typeface="Times New Roman" panose="02020603050405020304" pitchFamily="18" charset="0"/>
                <a:cs typeface="Times New Roman" panose="02020603050405020304" pitchFamily="18" charset="0"/>
              </a:rPr>
              <a:t>Dobromiejska, Młyńska i Wysoka. </a:t>
            </a:r>
            <a:r>
              <a:rPr lang="pl-PL" sz="2000" dirty="0">
                <a:latin typeface="Times New Roman" panose="02020603050405020304" pitchFamily="18" charset="0"/>
                <a:cs typeface="Times New Roman" panose="02020603050405020304" pitchFamily="18" charset="0"/>
              </a:rPr>
              <a:t>Zachowała się tylko ta ostatnia, i to we fragmentach.</a:t>
            </a:r>
          </a:p>
          <a:p>
            <a:r>
              <a:rPr lang="pl-PL" sz="2000" dirty="0">
                <a:latin typeface="Times New Roman" panose="02020603050405020304" pitchFamily="18" charset="0"/>
                <a:cs typeface="Times New Roman" panose="02020603050405020304" pitchFamily="18" charset="0"/>
              </a:rPr>
              <a:t>Brama, to imponująca 4 - piętrowa budowlą w stylu gotyckim. Pochodzi z roku 1352.</a:t>
            </a:r>
            <a:endParaRPr lang="pl-PL" sz="2000" b="1" dirty="0">
              <a:latin typeface="Times New Roman" panose="02020603050405020304" pitchFamily="18" charset="0"/>
              <a:cs typeface="Times New Roman" panose="02020603050405020304" pitchFamily="18" charset="0"/>
            </a:endParaRPr>
          </a:p>
          <a:p>
            <a:r>
              <a:rPr lang="pl-PL" sz="2000" dirty="0">
                <a:latin typeface="Times New Roman" panose="02020603050405020304" pitchFamily="18" charset="0"/>
                <a:cs typeface="Times New Roman" panose="02020603050405020304" pitchFamily="18" charset="0"/>
              </a:rPr>
              <a:t>Swą architekturą przypomina bramę we Fromborku.</a:t>
            </a:r>
          </a:p>
        </p:txBody>
      </p:sp>
      <p:pic>
        <p:nvPicPr>
          <p:cNvPr id="6" name="Obraz 5">
            <a:extLst>
              <a:ext uri="{FF2B5EF4-FFF2-40B4-BE49-F238E27FC236}">
                <a16:creationId xmlns:a16="http://schemas.microsoft.com/office/drawing/2014/main" id="{EFCE44C5-9C25-84E1-F223-2A35BE78C761}"/>
              </a:ext>
            </a:extLst>
          </p:cNvPr>
          <p:cNvPicPr>
            <a:picLocks noChangeAspect="1"/>
          </p:cNvPicPr>
          <p:nvPr/>
        </p:nvPicPr>
        <p:blipFill>
          <a:blip r:embed="rId3"/>
          <a:stretch>
            <a:fillRect/>
          </a:stretch>
        </p:blipFill>
        <p:spPr>
          <a:xfrm>
            <a:off x="888326" y="1930400"/>
            <a:ext cx="2624132" cy="1968099"/>
          </a:xfrm>
          <a:prstGeom prst="rect">
            <a:avLst/>
          </a:prstGeom>
        </p:spPr>
      </p:pic>
    </p:spTree>
    <p:extLst>
      <p:ext uri="{BB962C8B-B14F-4D97-AF65-F5344CB8AC3E}">
        <p14:creationId xmlns:p14="http://schemas.microsoft.com/office/powerpoint/2010/main" val="1936152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F39D73-054D-8038-BDE5-C5B913E407F9}"/>
              </a:ext>
            </a:extLst>
          </p:cNvPr>
          <p:cNvSpPr>
            <a:spLocks noGrp="1"/>
          </p:cNvSpPr>
          <p:nvPr>
            <p:ph type="title"/>
          </p:nvPr>
        </p:nvSpPr>
        <p:spPr/>
        <p:txBody>
          <a:bodyPr/>
          <a:lstStyle/>
          <a:p>
            <a:r>
              <a:rPr lang="pl-PL" dirty="0"/>
              <a:t>Termy Warmińskie</a:t>
            </a:r>
          </a:p>
        </p:txBody>
      </p:sp>
      <p:pic>
        <p:nvPicPr>
          <p:cNvPr id="5" name="Symbol zastępczy zawartości 4">
            <a:extLst>
              <a:ext uri="{FF2B5EF4-FFF2-40B4-BE49-F238E27FC236}">
                <a16:creationId xmlns:a16="http://schemas.microsoft.com/office/drawing/2014/main" id="{8E34959C-4ACE-C905-F761-6B16FEC6C1EA}"/>
              </a:ext>
            </a:extLst>
          </p:cNvPr>
          <p:cNvPicPr>
            <a:picLocks noGrp="1" noChangeAspect="1"/>
          </p:cNvPicPr>
          <p:nvPr>
            <p:ph sz="half" idx="1"/>
          </p:nvPr>
        </p:nvPicPr>
        <p:blipFill>
          <a:blip r:embed="rId2"/>
          <a:stretch>
            <a:fillRect/>
          </a:stretch>
        </p:blipFill>
        <p:spPr>
          <a:xfrm>
            <a:off x="547235" y="1713503"/>
            <a:ext cx="2820079" cy="2162767"/>
          </a:xfrm>
          <a:prstGeom prst="rect">
            <a:avLst/>
          </a:prstGeom>
        </p:spPr>
      </p:pic>
      <p:sp>
        <p:nvSpPr>
          <p:cNvPr id="4" name="Symbol zastępczy zawartości 3">
            <a:extLst>
              <a:ext uri="{FF2B5EF4-FFF2-40B4-BE49-F238E27FC236}">
                <a16:creationId xmlns:a16="http://schemas.microsoft.com/office/drawing/2014/main" id="{747B51D4-657D-AA81-0C66-8FB62C433D02}"/>
              </a:ext>
            </a:extLst>
          </p:cNvPr>
          <p:cNvSpPr>
            <a:spLocks noGrp="1"/>
          </p:cNvSpPr>
          <p:nvPr>
            <p:ph sz="half" idx="2"/>
          </p:nvPr>
        </p:nvSpPr>
        <p:spPr/>
        <p:txBody>
          <a:bodyPr>
            <a:normAutofit/>
          </a:bodyPr>
          <a:lstStyle/>
          <a:p>
            <a:r>
              <a:rPr lang="pl-PL" sz="2400" dirty="0">
                <a:latin typeface="Times New Roman" panose="02020603050405020304" pitchFamily="18" charset="0"/>
                <a:cs typeface="Times New Roman" panose="02020603050405020304" pitchFamily="18" charset="0"/>
              </a:rPr>
              <a:t>Kompleks basenowo -wypoczynkowy wykorzystujący wody termalne, wraz z całoroczną wielofunkcyjną infrastrukturą rekreacyjną.</a:t>
            </a:r>
          </a:p>
          <a:p>
            <a:endParaRPr lang="pl-PL" dirty="0"/>
          </a:p>
        </p:txBody>
      </p:sp>
      <p:pic>
        <p:nvPicPr>
          <p:cNvPr id="6" name="Obraz 5">
            <a:extLst>
              <a:ext uri="{FF2B5EF4-FFF2-40B4-BE49-F238E27FC236}">
                <a16:creationId xmlns:a16="http://schemas.microsoft.com/office/drawing/2014/main" id="{06199F2C-9B20-4D18-9EBD-439D9611FCEE}"/>
              </a:ext>
            </a:extLst>
          </p:cNvPr>
          <p:cNvPicPr>
            <a:picLocks noChangeAspect="1"/>
          </p:cNvPicPr>
          <p:nvPr/>
        </p:nvPicPr>
        <p:blipFill>
          <a:blip r:embed="rId3"/>
          <a:stretch>
            <a:fillRect/>
          </a:stretch>
        </p:blipFill>
        <p:spPr>
          <a:xfrm>
            <a:off x="1306286" y="3419789"/>
            <a:ext cx="3669382" cy="2748453"/>
          </a:xfrm>
          <a:prstGeom prst="rect">
            <a:avLst/>
          </a:prstGeom>
        </p:spPr>
      </p:pic>
    </p:spTree>
    <p:extLst>
      <p:ext uri="{BB962C8B-B14F-4D97-AF65-F5344CB8AC3E}">
        <p14:creationId xmlns:p14="http://schemas.microsoft.com/office/powerpoint/2010/main" val="1070090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1537AF-6505-C2CB-F5D0-8B4ABFB598E6}"/>
              </a:ext>
            </a:extLst>
          </p:cNvPr>
          <p:cNvSpPr>
            <a:spLocks noGrp="1"/>
          </p:cNvSpPr>
          <p:nvPr>
            <p:ph type="title"/>
          </p:nvPr>
        </p:nvSpPr>
        <p:spPr/>
        <p:txBody>
          <a:bodyPr/>
          <a:lstStyle/>
          <a:p>
            <a:r>
              <a:rPr lang="pl-PL" dirty="0"/>
              <a:t>Termy Warmińskie</a:t>
            </a:r>
          </a:p>
        </p:txBody>
      </p:sp>
      <p:pic>
        <p:nvPicPr>
          <p:cNvPr id="5" name="Symbol zastępczy zawartości 4">
            <a:extLst>
              <a:ext uri="{FF2B5EF4-FFF2-40B4-BE49-F238E27FC236}">
                <a16:creationId xmlns:a16="http://schemas.microsoft.com/office/drawing/2014/main" id="{05F6420A-BE59-E14F-AE4D-0B28C0739486}"/>
              </a:ext>
            </a:extLst>
          </p:cNvPr>
          <p:cNvPicPr>
            <a:picLocks noGrp="1" noChangeAspect="1"/>
          </p:cNvPicPr>
          <p:nvPr>
            <p:ph sz="half" idx="1"/>
          </p:nvPr>
        </p:nvPicPr>
        <p:blipFill>
          <a:blip r:embed="rId2"/>
          <a:stretch>
            <a:fillRect/>
          </a:stretch>
        </p:blipFill>
        <p:spPr>
          <a:xfrm>
            <a:off x="532720" y="1449797"/>
            <a:ext cx="3506400" cy="2222317"/>
          </a:xfrm>
          <a:prstGeom prst="rect">
            <a:avLst/>
          </a:prstGeom>
        </p:spPr>
      </p:pic>
      <p:sp>
        <p:nvSpPr>
          <p:cNvPr id="4" name="Symbol zastępczy zawartości 3">
            <a:extLst>
              <a:ext uri="{FF2B5EF4-FFF2-40B4-BE49-F238E27FC236}">
                <a16:creationId xmlns:a16="http://schemas.microsoft.com/office/drawing/2014/main" id="{B30559D2-BD64-B31F-DA1F-3F28DC21CC5E}"/>
              </a:ext>
            </a:extLst>
          </p:cNvPr>
          <p:cNvSpPr>
            <a:spLocks noGrp="1"/>
          </p:cNvSpPr>
          <p:nvPr>
            <p:ph sz="half" idx="2"/>
          </p:nvPr>
        </p:nvSpPr>
        <p:spPr>
          <a:xfrm>
            <a:off x="5089970" y="1449797"/>
            <a:ext cx="4184034" cy="4591565"/>
          </a:xfrm>
        </p:spPr>
        <p:txBody>
          <a:bodyPr>
            <a:normAutofit fontScale="92500" lnSpcReduction="20000"/>
          </a:bodyPr>
          <a:lstStyle/>
          <a:p>
            <a:r>
              <a:rPr lang="pl-PL" sz="2100" dirty="0">
                <a:latin typeface="Times New Roman" panose="02020603050405020304" pitchFamily="18" charset="0"/>
                <a:cs typeface="Times New Roman" panose="02020603050405020304" pitchFamily="18" charset="0"/>
              </a:rPr>
              <a:t>W skład strefy Term wchodzą:</a:t>
            </a:r>
          </a:p>
          <a:p>
            <a:pPr>
              <a:buFont typeface="Arial" panose="020B0604020202020204" pitchFamily="34" charset="0"/>
              <a:buChar char="•"/>
            </a:pPr>
            <a:r>
              <a:rPr lang="pl-PL" sz="2100" dirty="0">
                <a:latin typeface="Times New Roman" panose="02020603050405020304" pitchFamily="18" charset="0"/>
                <a:cs typeface="Times New Roman" panose="02020603050405020304" pitchFamily="18" charset="0"/>
              </a:rPr>
              <a:t>Terma Aktywna</a:t>
            </a:r>
          </a:p>
          <a:p>
            <a:pPr>
              <a:buFont typeface="Arial" panose="020B0604020202020204" pitchFamily="34" charset="0"/>
              <a:buChar char="•"/>
            </a:pPr>
            <a:r>
              <a:rPr lang="pl-PL" sz="2100" dirty="0">
                <a:latin typeface="Times New Roman" panose="02020603050405020304" pitchFamily="18" charset="0"/>
                <a:cs typeface="Times New Roman" panose="02020603050405020304" pitchFamily="18" charset="0"/>
              </a:rPr>
              <a:t>Terma Relaks</a:t>
            </a:r>
          </a:p>
          <a:p>
            <a:pPr>
              <a:buFont typeface="Arial" panose="020B0604020202020204" pitchFamily="34" charset="0"/>
              <a:buChar char="•"/>
            </a:pPr>
            <a:r>
              <a:rPr lang="pl-PL" sz="2100" dirty="0">
                <a:latin typeface="Times New Roman" panose="02020603050405020304" pitchFamily="18" charset="0"/>
                <a:cs typeface="Times New Roman" panose="02020603050405020304" pitchFamily="18" charset="0"/>
              </a:rPr>
              <a:t>Sauny wewnętrzne i zewnętrzne</a:t>
            </a:r>
          </a:p>
          <a:p>
            <a:pPr>
              <a:buFont typeface="Arial" panose="020B0604020202020204" pitchFamily="34" charset="0"/>
              <a:buChar char="•"/>
            </a:pPr>
            <a:r>
              <a:rPr lang="pl-PL" sz="2100" dirty="0">
                <a:latin typeface="Times New Roman" panose="02020603050405020304" pitchFamily="18" charset="0"/>
                <a:cs typeface="Times New Roman" panose="02020603050405020304" pitchFamily="18" charset="0"/>
              </a:rPr>
              <a:t>Strefa </a:t>
            </a:r>
            <a:r>
              <a:rPr lang="pl-PL" sz="2100" dirty="0" err="1">
                <a:latin typeface="Times New Roman" panose="02020603050405020304" pitchFamily="18" charset="0"/>
                <a:cs typeface="Times New Roman" panose="02020603050405020304" pitchFamily="18" charset="0"/>
              </a:rPr>
              <a:t>Wellness</a:t>
            </a:r>
            <a:endParaRPr lang="pl-PL" sz="21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pl-PL" sz="2100" dirty="0">
                <a:latin typeface="Times New Roman" panose="02020603050405020304" pitchFamily="18" charset="0"/>
                <a:cs typeface="Times New Roman" panose="02020603050405020304" pitchFamily="18" charset="0"/>
              </a:rPr>
              <a:t>Sale Konferencyjne</a:t>
            </a:r>
          </a:p>
          <a:p>
            <a:pPr>
              <a:buFont typeface="Arial" panose="020B0604020202020204" pitchFamily="34" charset="0"/>
              <a:buChar char="•"/>
            </a:pPr>
            <a:r>
              <a:rPr lang="pl-PL" sz="2100" dirty="0">
                <a:latin typeface="Times New Roman" panose="02020603050405020304" pitchFamily="18" charset="0"/>
                <a:cs typeface="Times New Roman" panose="02020603050405020304" pitchFamily="18" charset="0"/>
              </a:rPr>
              <a:t>Klub nocny z kręgielnią</a:t>
            </a:r>
          </a:p>
          <a:p>
            <a:pPr>
              <a:buFont typeface="Arial" panose="020B0604020202020204" pitchFamily="34" charset="0"/>
              <a:buChar char="•"/>
            </a:pPr>
            <a:r>
              <a:rPr lang="pl-PL" sz="2100" dirty="0">
                <a:latin typeface="Times New Roman" panose="02020603050405020304" pitchFamily="18" charset="0"/>
                <a:cs typeface="Times New Roman" panose="02020603050405020304" pitchFamily="18" charset="0"/>
              </a:rPr>
              <a:t>Ogrody wodne</a:t>
            </a:r>
          </a:p>
          <a:p>
            <a:pPr>
              <a:buFont typeface="Arial" panose="020B0604020202020204" pitchFamily="34" charset="0"/>
              <a:buChar char="•"/>
            </a:pPr>
            <a:r>
              <a:rPr lang="pl-PL" sz="2100" dirty="0">
                <a:latin typeface="Times New Roman" panose="02020603050405020304" pitchFamily="18" charset="0"/>
                <a:cs typeface="Times New Roman" panose="02020603050405020304" pitchFamily="18" charset="0"/>
              </a:rPr>
              <a:t>Wioska wakacyjna</a:t>
            </a:r>
          </a:p>
          <a:p>
            <a:pPr>
              <a:buFont typeface="Arial" panose="020B0604020202020204" pitchFamily="34" charset="0"/>
              <a:buChar char="•"/>
            </a:pPr>
            <a:r>
              <a:rPr lang="pl-PL" sz="2100" dirty="0">
                <a:latin typeface="Times New Roman" panose="02020603050405020304" pitchFamily="18" charset="0"/>
                <a:cs typeface="Times New Roman" panose="02020603050405020304" pitchFamily="18" charset="0"/>
              </a:rPr>
              <a:t>Strefa szatniowa</a:t>
            </a:r>
          </a:p>
          <a:p>
            <a:pPr>
              <a:buFont typeface="Arial" panose="020B0604020202020204" pitchFamily="34" charset="0"/>
              <a:buChar char="•"/>
            </a:pPr>
            <a:r>
              <a:rPr lang="pl-PL" sz="2100" dirty="0">
                <a:latin typeface="Times New Roman" panose="02020603050405020304" pitchFamily="18" charset="0"/>
                <a:cs typeface="Times New Roman" panose="02020603050405020304" pitchFamily="18" charset="0"/>
              </a:rPr>
              <a:t>Parking monitorowany</a:t>
            </a:r>
          </a:p>
          <a:p>
            <a:pPr>
              <a:buFont typeface="Arial" panose="020B0604020202020204" pitchFamily="34" charset="0"/>
              <a:buChar char="•"/>
            </a:pPr>
            <a:r>
              <a:rPr lang="pl-PL" sz="2100" dirty="0">
                <a:latin typeface="Times New Roman" panose="02020603050405020304" pitchFamily="18" charset="0"/>
                <a:cs typeface="Times New Roman" panose="02020603050405020304" pitchFamily="18" charset="0"/>
              </a:rPr>
              <a:t>Parking podziemny</a:t>
            </a:r>
          </a:p>
          <a:p>
            <a:endParaRPr lang="pl-PL" dirty="0"/>
          </a:p>
        </p:txBody>
      </p:sp>
      <p:pic>
        <p:nvPicPr>
          <p:cNvPr id="6" name="Obraz 5">
            <a:extLst>
              <a:ext uri="{FF2B5EF4-FFF2-40B4-BE49-F238E27FC236}">
                <a16:creationId xmlns:a16="http://schemas.microsoft.com/office/drawing/2014/main" id="{097B36F3-D1B7-7943-47D4-83FE201F13DC}"/>
              </a:ext>
            </a:extLst>
          </p:cNvPr>
          <p:cNvPicPr>
            <a:picLocks noChangeAspect="1"/>
          </p:cNvPicPr>
          <p:nvPr/>
        </p:nvPicPr>
        <p:blipFill>
          <a:blip r:embed="rId3"/>
          <a:stretch>
            <a:fillRect/>
          </a:stretch>
        </p:blipFill>
        <p:spPr>
          <a:xfrm>
            <a:off x="677334" y="3429000"/>
            <a:ext cx="4232985" cy="2609759"/>
          </a:xfrm>
          <a:prstGeom prst="rect">
            <a:avLst/>
          </a:prstGeom>
        </p:spPr>
      </p:pic>
    </p:spTree>
    <p:extLst>
      <p:ext uri="{BB962C8B-B14F-4D97-AF65-F5344CB8AC3E}">
        <p14:creationId xmlns:p14="http://schemas.microsoft.com/office/powerpoint/2010/main" val="3232819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D0C7361-9CF7-699D-B49E-BAEBC140C312}"/>
              </a:ext>
            </a:extLst>
          </p:cNvPr>
          <p:cNvSpPr>
            <a:spLocks noGrp="1"/>
          </p:cNvSpPr>
          <p:nvPr>
            <p:ph type="title"/>
          </p:nvPr>
        </p:nvSpPr>
        <p:spPr/>
        <p:txBody>
          <a:bodyPr/>
          <a:lstStyle/>
          <a:p>
            <a:r>
              <a:rPr lang="pl-PL" dirty="0"/>
              <a:t>Uzdrowisko-Lidzbark </a:t>
            </a:r>
            <a:r>
              <a:rPr lang="pl-PL" dirty="0" err="1"/>
              <a:t>Warm</a:t>
            </a:r>
            <a:r>
              <a:rPr lang="pl-PL" dirty="0"/>
              <a:t>. -tężnie solankowe</a:t>
            </a:r>
          </a:p>
        </p:txBody>
      </p:sp>
      <p:pic>
        <p:nvPicPr>
          <p:cNvPr id="5" name="Symbol zastępczy zawartości 4">
            <a:extLst>
              <a:ext uri="{FF2B5EF4-FFF2-40B4-BE49-F238E27FC236}">
                <a16:creationId xmlns:a16="http://schemas.microsoft.com/office/drawing/2014/main" id="{6B55C8F0-7520-33E6-18B5-27A0C400F96A}"/>
              </a:ext>
            </a:extLst>
          </p:cNvPr>
          <p:cNvPicPr>
            <a:picLocks noGrp="1" noChangeAspect="1"/>
          </p:cNvPicPr>
          <p:nvPr>
            <p:ph sz="half" idx="1"/>
          </p:nvPr>
        </p:nvPicPr>
        <p:blipFill>
          <a:blip r:embed="rId2"/>
          <a:stretch>
            <a:fillRect/>
          </a:stretch>
        </p:blipFill>
        <p:spPr>
          <a:xfrm>
            <a:off x="416606" y="1751079"/>
            <a:ext cx="4183062" cy="2349896"/>
          </a:xfrm>
          <a:prstGeom prst="rect">
            <a:avLst/>
          </a:prstGeom>
        </p:spPr>
      </p:pic>
      <p:sp>
        <p:nvSpPr>
          <p:cNvPr id="4" name="Symbol zastępczy zawartości 3">
            <a:extLst>
              <a:ext uri="{FF2B5EF4-FFF2-40B4-BE49-F238E27FC236}">
                <a16:creationId xmlns:a16="http://schemas.microsoft.com/office/drawing/2014/main" id="{3642D3C2-F04A-3E5B-9F84-4247FBC48E81}"/>
              </a:ext>
            </a:extLst>
          </p:cNvPr>
          <p:cNvSpPr>
            <a:spLocks noGrp="1"/>
          </p:cNvSpPr>
          <p:nvPr>
            <p:ph sz="half" idx="2"/>
          </p:nvPr>
        </p:nvSpPr>
        <p:spPr>
          <a:xfrm>
            <a:off x="5089968" y="1930400"/>
            <a:ext cx="4184034" cy="3880773"/>
          </a:xfrm>
        </p:spPr>
        <p:txBody>
          <a:bodyPr>
            <a:normAutofit lnSpcReduction="10000"/>
          </a:bodyPr>
          <a:lstStyle/>
          <a:p>
            <a:r>
              <a:rPr lang="pl-PL" dirty="0">
                <a:effectLst/>
                <a:latin typeface="Times New Roman" panose="02020603050405020304" pitchFamily="18" charset="0"/>
                <a:cs typeface="Times New Roman" panose="02020603050405020304" pitchFamily="18" charset="0"/>
              </a:rPr>
              <a:t>Zgodnie z Świadectwem potwierdzającym właściwości lecznicze klimatu DI-070-31/2013, z dnia 30.10.2013r., w uzdrowisku w Lidzbarku Warmińskim możliwe będzie wykonywanie czynności fizykoterapii, leczniczych i rehabilitacyjnych dotyczących następujących chorób i schorzeń:</a:t>
            </a:r>
            <a:endParaRPr lang="pl-PL"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pl-PL" b="1" dirty="0">
                <a:latin typeface="Times New Roman" panose="02020603050405020304" pitchFamily="18" charset="0"/>
                <a:cs typeface="Times New Roman" panose="02020603050405020304" pitchFamily="18" charset="0"/>
              </a:rPr>
              <a:t>choroby układu krążenia,</a:t>
            </a:r>
            <a:endParaRPr lang="pl-PL"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pl-PL" b="1" dirty="0">
                <a:latin typeface="Times New Roman" panose="02020603050405020304" pitchFamily="18" charset="0"/>
                <a:cs typeface="Times New Roman" panose="02020603050405020304" pitchFamily="18" charset="0"/>
              </a:rPr>
              <a:t>choroby układu narządów ruchu,</a:t>
            </a:r>
            <a:endParaRPr lang="pl-PL"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pl-PL" b="1" dirty="0">
                <a:latin typeface="Times New Roman" panose="02020603050405020304" pitchFamily="18" charset="0"/>
                <a:cs typeface="Times New Roman" panose="02020603050405020304" pitchFamily="18" charset="0"/>
              </a:rPr>
              <a:t>zaburzenia neurologiczne,</a:t>
            </a:r>
            <a:endParaRPr lang="pl-PL"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pl-PL" b="1" dirty="0">
                <a:latin typeface="Times New Roman" panose="02020603050405020304" pitchFamily="18" charset="0"/>
                <a:cs typeface="Times New Roman" panose="02020603050405020304" pitchFamily="18" charset="0"/>
              </a:rPr>
              <a:t>zaburzenia przemiany materii.</a:t>
            </a:r>
            <a:endParaRPr lang="pl-PL" dirty="0">
              <a:latin typeface="Times New Roman" panose="02020603050405020304" pitchFamily="18" charset="0"/>
              <a:cs typeface="Times New Roman" panose="02020603050405020304" pitchFamily="18" charset="0"/>
            </a:endParaRPr>
          </a:p>
          <a:p>
            <a:endParaRPr lang="pl-PL" dirty="0"/>
          </a:p>
        </p:txBody>
      </p:sp>
      <p:pic>
        <p:nvPicPr>
          <p:cNvPr id="6" name="Obraz 5">
            <a:extLst>
              <a:ext uri="{FF2B5EF4-FFF2-40B4-BE49-F238E27FC236}">
                <a16:creationId xmlns:a16="http://schemas.microsoft.com/office/drawing/2014/main" id="{62419D8F-D38D-8BDA-E2D5-69A41F86CFDB}"/>
              </a:ext>
            </a:extLst>
          </p:cNvPr>
          <p:cNvPicPr>
            <a:picLocks noChangeAspect="1"/>
          </p:cNvPicPr>
          <p:nvPr/>
        </p:nvPicPr>
        <p:blipFill>
          <a:blip r:embed="rId3"/>
          <a:stretch>
            <a:fillRect/>
          </a:stretch>
        </p:blipFill>
        <p:spPr>
          <a:xfrm>
            <a:off x="1132114" y="3730171"/>
            <a:ext cx="3817257" cy="2912873"/>
          </a:xfrm>
          <a:prstGeom prst="rect">
            <a:avLst/>
          </a:prstGeom>
        </p:spPr>
      </p:pic>
    </p:spTree>
    <p:extLst>
      <p:ext uri="{BB962C8B-B14F-4D97-AF65-F5344CB8AC3E}">
        <p14:creationId xmlns:p14="http://schemas.microsoft.com/office/powerpoint/2010/main" val="1351738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9391702-D0CD-5AF4-8E4D-339124FE3E3D}"/>
              </a:ext>
            </a:extLst>
          </p:cNvPr>
          <p:cNvSpPr>
            <a:spLocks noGrp="1"/>
          </p:cNvSpPr>
          <p:nvPr>
            <p:ph type="title"/>
          </p:nvPr>
        </p:nvSpPr>
        <p:spPr/>
        <p:txBody>
          <a:bodyPr>
            <a:normAutofit fontScale="90000"/>
          </a:bodyPr>
          <a:lstStyle/>
          <a:p>
            <a:pPr algn="ctr"/>
            <a:r>
              <a:rPr lang="pl-PL" sz="4400" dirty="0"/>
              <a:t>Uzdrowisko-Lidzbark </a:t>
            </a:r>
            <a:r>
              <a:rPr lang="pl-PL" sz="4400" dirty="0" err="1"/>
              <a:t>Warm</a:t>
            </a:r>
            <a:r>
              <a:rPr lang="pl-PL" sz="4400" dirty="0"/>
              <a:t>. -tężnie solankowe</a:t>
            </a:r>
          </a:p>
        </p:txBody>
      </p:sp>
      <p:pic>
        <p:nvPicPr>
          <p:cNvPr id="5" name="Symbol zastępczy zawartości 4">
            <a:extLst>
              <a:ext uri="{FF2B5EF4-FFF2-40B4-BE49-F238E27FC236}">
                <a16:creationId xmlns:a16="http://schemas.microsoft.com/office/drawing/2014/main" id="{3C948E18-3AE3-9096-2990-EC9B1EFF6AAA}"/>
              </a:ext>
            </a:extLst>
          </p:cNvPr>
          <p:cNvPicPr>
            <a:picLocks noGrp="1" noChangeAspect="1"/>
          </p:cNvPicPr>
          <p:nvPr>
            <p:ph sz="half" idx="1"/>
          </p:nvPr>
        </p:nvPicPr>
        <p:blipFill>
          <a:blip r:embed="rId2"/>
          <a:stretch>
            <a:fillRect/>
          </a:stretch>
        </p:blipFill>
        <p:spPr>
          <a:xfrm>
            <a:off x="677334" y="2160589"/>
            <a:ext cx="3487737" cy="2615802"/>
          </a:xfrm>
          <a:prstGeom prst="rect">
            <a:avLst/>
          </a:prstGeom>
        </p:spPr>
      </p:pic>
      <p:sp>
        <p:nvSpPr>
          <p:cNvPr id="4" name="Symbol zastępczy zawartości 3">
            <a:extLst>
              <a:ext uri="{FF2B5EF4-FFF2-40B4-BE49-F238E27FC236}">
                <a16:creationId xmlns:a16="http://schemas.microsoft.com/office/drawing/2014/main" id="{BB61F838-CE15-A4C7-00E3-D06E7763845B}"/>
              </a:ext>
            </a:extLst>
          </p:cNvPr>
          <p:cNvSpPr>
            <a:spLocks noGrp="1"/>
          </p:cNvSpPr>
          <p:nvPr>
            <p:ph sz="half" idx="2"/>
          </p:nvPr>
        </p:nvSpPr>
        <p:spPr/>
        <p:txBody>
          <a:bodyPr>
            <a:normAutofit/>
          </a:bodyPr>
          <a:lstStyle/>
          <a:p>
            <a:r>
              <a:rPr lang="pl-PL" sz="2200" dirty="0">
                <a:latin typeface="Times New Roman" panose="02020603050405020304" pitchFamily="18" charset="0"/>
                <a:cs typeface="Times New Roman" panose="02020603050405020304" pitchFamily="18" charset="0"/>
              </a:rPr>
              <a:t>Sama konstrukcja ma długość ok. 100 m i wysokość 6 m, zbudowana jest z drewna sosnowego uzupełnionego tarniną. W jej dolnej części znajduje się basen wypełniony wodą solankową, uwalniającą dobroczynne mikroelementy. Basen tężni solankowej zasilany jest wodą pochodzącą z pobliskich Term Warmińskich.</a:t>
            </a:r>
          </a:p>
        </p:txBody>
      </p:sp>
      <p:pic>
        <p:nvPicPr>
          <p:cNvPr id="6" name="Obraz 5">
            <a:extLst>
              <a:ext uri="{FF2B5EF4-FFF2-40B4-BE49-F238E27FC236}">
                <a16:creationId xmlns:a16="http://schemas.microsoft.com/office/drawing/2014/main" id="{5E83F46A-7FF6-47F5-71FF-FB24DB50F4DB}"/>
              </a:ext>
            </a:extLst>
          </p:cNvPr>
          <p:cNvPicPr>
            <a:picLocks noChangeAspect="1"/>
          </p:cNvPicPr>
          <p:nvPr/>
        </p:nvPicPr>
        <p:blipFill>
          <a:blip r:embed="rId3"/>
          <a:stretch>
            <a:fillRect/>
          </a:stretch>
        </p:blipFill>
        <p:spPr>
          <a:xfrm>
            <a:off x="1256385" y="4412343"/>
            <a:ext cx="3833585" cy="2235199"/>
          </a:xfrm>
          <a:prstGeom prst="rect">
            <a:avLst/>
          </a:prstGeom>
        </p:spPr>
      </p:pic>
    </p:spTree>
    <p:extLst>
      <p:ext uri="{BB962C8B-B14F-4D97-AF65-F5344CB8AC3E}">
        <p14:creationId xmlns:p14="http://schemas.microsoft.com/office/powerpoint/2010/main" val="801664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C77AD8-52BF-0F2B-93B5-489285656774}"/>
              </a:ext>
            </a:extLst>
          </p:cNvPr>
          <p:cNvSpPr>
            <a:spLocks noGrp="1"/>
          </p:cNvSpPr>
          <p:nvPr>
            <p:ph type="title"/>
          </p:nvPr>
        </p:nvSpPr>
        <p:spPr/>
        <p:txBody>
          <a:bodyPr/>
          <a:lstStyle/>
          <a:p>
            <a:r>
              <a:rPr lang="pl-PL" dirty="0"/>
              <a:t>Pawilon zdrowia nad „Żabim stawem”</a:t>
            </a:r>
          </a:p>
        </p:txBody>
      </p:sp>
      <p:pic>
        <p:nvPicPr>
          <p:cNvPr id="5" name="Symbol zastępczy zawartości 4">
            <a:extLst>
              <a:ext uri="{FF2B5EF4-FFF2-40B4-BE49-F238E27FC236}">
                <a16:creationId xmlns:a16="http://schemas.microsoft.com/office/drawing/2014/main" id="{CCF7A863-E2E7-0760-044E-A3F127D3FE5D}"/>
              </a:ext>
            </a:extLst>
          </p:cNvPr>
          <p:cNvPicPr>
            <a:picLocks noGrp="1" noChangeAspect="1"/>
          </p:cNvPicPr>
          <p:nvPr>
            <p:ph sz="half" idx="1"/>
          </p:nvPr>
        </p:nvPicPr>
        <p:blipFill>
          <a:blip r:embed="rId2"/>
          <a:stretch>
            <a:fillRect/>
          </a:stretch>
        </p:blipFill>
        <p:spPr>
          <a:xfrm>
            <a:off x="677863" y="2160588"/>
            <a:ext cx="4183062" cy="4087811"/>
          </a:xfrm>
          <a:prstGeom prst="rect">
            <a:avLst/>
          </a:prstGeom>
        </p:spPr>
      </p:pic>
      <p:sp>
        <p:nvSpPr>
          <p:cNvPr id="4" name="Symbol zastępczy zawartości 3">
            <a:extLst>
              <a:ext uri="{FF2B5EF4-FFF2-40B4-BE49-F238E27FC236}">
                <a16:creationId xmlns:a16="http://schemas.microsoft.com/office/drawing/2014/main" id="{5283CBEC-415C-EA73-DBF1-2A6B515CE3A6}"/>
              </a:ext>
            </a:extLst>
          </p:cNvPr>
          <p:cNvSpPr>
            <a:spLocks noGrp="1"/>
          </p:cNvSpPr>
          <p:nvPr>
            <p:ph sz="half" idx="2"/>
          </p:nvPr>
        </p:nvSpPr>
        <p:spPr/>
        <p:txBody>
          <a:bodyPr>
            <a:normAutofit/>
          </a:bodyPr>
          <a:lstStyle/>
          <a:p>
            <a:r>
              <a:rPr lang="pl-PL" sz="2800" dirty="0">
                <a:latin typeface="Times New Roman" panose="02020603050405020304" pitchFamily="18" charset="0"/>
                <a:cs typeface="Times New Roman" panose="02020603050405020304" pitchFamily="18" charset="0"/>
              </a:rPr>
              <a:t>W pawilonie zdrowia usytuowanym nad "Żabim Stawem" znajdują się tężnie, grota solna, gabinety diagnostyczne i sprzęt rehabilitacyjny. </a:t>
            </a:r>
          </a:p>
        </p:txBody>
      </p:sp>
    </p:spTree>
    <p:extLst>
      <p:ext uri="{BB962C8B-B14F-4D97-AF65-F5344CB8AC3E}">
        <p14:creationId xmlns:p14="http://schemas.microsoft.com/office/powerpoint/2010/main" val="2210017020"/>
      </p:ext>
    </p:extLst>
  </p:cSld>
  <p:clrMapOvr>
    <a:masterClrMapping/>
  </p:clrMapOvr>
</p:sld>
</file>

<file path=ppt/theme/theme1.xml><?xml version="1.0" encoding="utf-8"?>
<a:theme xmlns:a="http://schemas.openxmlformats.org/drawingml/2006/main" name="Faseta">
  <a:themeElements>
    <a:clrScheme name="Fas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s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94</TotalTime>
  <Words>856</Words>
  <Application>Microsoft Office PowerPoint</Application>
  <PresentationFormat>Panoramiczny</PresentationFormat>
  <Paragraphs>65</Paragraphs>
  <Slides>17</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17</vt:i4>
      </vt:variant>
    </vt:vector>
  </HeadingPairs>
  <TitlesOfParts>
    <vt:vector size="22" baseType="lpstr">
      <vt:lpstr>Arial</vt:lpstr>
      <vt:lpstr>Times New Roman</vt:lpstr>
      <vt:lpstr>Trebuchet MS</vt:lpstr>
      <vt:lpstr>Wingdings 3</vt:lpstr>
      <vt:lpstr>Faseta</vt:lpstr>
      <vt:lpstr>Prezentacja programu PowerPoint</vt:lpstr>
      <vt:lpstr>Zamek Biskupów Warmińskich</vt:lpstr>
      <vt:lpstr>Zamek Biskupów Warmińskich</vt:lpstr>
      <vt:lpstr>Wysoka Brama</vt:lpstr>
      <vt:lpstr>Termy Warmińskie</vt:lpstr>
      <vt:lpstr>Termy Warmińskie</vt:lpstr>
      <vt:lpstr>Uzdrowisko-Lidzbark Warm. -tężnie solankowe</vt:lpstr>
      <vt:lpstr>Uzdrowisko-Lidzbark Warm. -tężnie solankowe</vt:lpstr>
      <vt:lpstr>Pawilon zdrowia nad „Żabim stawem”</vt:lpstr>
      <vt:lpstr>Oranżeria kultury</vt:lpstr>
      <vt:lpstr>Bulwar nad Łyną</vt:lpstr>
      <vt:lpstr>Park linowy</vt:lpstr>
      <vt:lpstr>Szlak kajakowy- rzeka Symsarna</vt:lpstr>
      <vt:lpstr>Szlak kajakowy- rzeka Łyna</vt:lpstr>
      <vt:lpstr>Tor motocrossowy</vt:lpstr>
      <vt:lpstr>Ścieżki spacerowe/rowerowe </vt:lpstr>
      <vt:lpstr>Plaża miejska Wielochowo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dc:creator>
  <cp:lastModifiedBy>USER</cp:lastModifiedBy>
  <cp:revision>5</cp:revision>
  <dcterms:created xsi:type="dcterms:W3CDTF">2024-06-16T12:00:54Z</dcterms:created>
  <dcterms:modified xsi:type="dcterms:W3CDTF">2024-08-28T09:18:56Z</dcterms:modified>
</cp:coreProperties>
</file>